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3" r:id="rId2"/>
    <p:sldId id="285" r:id="rId3"/>
    <p:sldId id="286" r:id="rId4"/>
    <p:sldId id="269" r:id="rId5"/>
    <p:sldId id="276" r:id="rId6"/>
    <p:sldId id="281" r:id="rId7"/>
    <p:sldId id="283" r:id="rId8"/>
    <p:sldId id="287" r:id="rId9"/>
    <p:sldId id="270" r:id="rId10"/>
    <p:sldId id="274" r:id="rId11"/>
    <p:sldId id="275" r:id="rId12"/>
    <p:sldId id="271" r:id="rId13"/>
    <p:sldId id="284" r:id="rId14"/>
    <p:sldId id="280" r:id="rId15"/>
    <p:sldId id="282" r:id="rId16"/>
    <p:sldId id="272" r:id="rId17"/>
    <p:sldId id="273" r:id="rId18"/>
    <p:sldId id="262" r:id="rId19"/>
  </p:sldIdLst>
  <p:sldSz cx="9144000" cy="6858000" type="screen4x3"/>
  <p:notesSz cx="6950075" cy="92360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va Maslennikov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B21"/>
    <a:srgbClr val="CF21A9"/>
    <a:srgbClr val="A9A8A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82" d="100"/>
          <a:sy n="82" d="100"/>
        </p:scale>
        <p:origin x="-142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2016-10-12 </a:t>
            </a:r>
            <a:r>
              <a:rPr lang="en-US" dirty="0" smtClean="0"/>
              <a:t>| </a:t>
            </a:r>
            <a:r>
              <a:rPr lang="en-US" dirty="0" smtClean="0"/>
              <a:t>VT PES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89002" y="4724400"/>
            <a:ext cx="5559552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Frankie </a:t>
            </a:r>
            <a:r>
              <a:rPr lang="en-US" dirty="0" smtClean="0"/>
              <a:t>Qiang Zhang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</a:t>
            </a:r>
            <a:r>
              <a:rPr lang="en-US" dirty="0" smtClean="0"/>
              <a:t>Architecture and Technology (BAT)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ISO-NE Synchrophasor Related Projects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Senior analyst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</a:t>
            </a:r>
            <a:r>
              <a:rPr lang="en-US" dirty="0"/>
              <a:t>with </a:t>
            </a:r>
            <a:r>
              <a:rPr lang="en-US" dirty="0" smtClean="0"/>
              <a:t>Academia –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5030926"/>
          </a:xfrm>
        </p:spPr>
        <p:txBody>
          <a:bodyPr/>
          <a:lstStyle/>
          <a:p>
            <a:r>
              <a:rPr lang="en-US" dirty="0"/>
              <a:t>Research project on cloud hosted </a:t>
            </a:r>
            <a:r>
              <a:rPr lang="en-US" dirty="0" smtClean="0"/>
              <a:t>WAMS </a:t>
            </a:r>
            <a:endParaRPr lang="en-US" dirty="0"/>
          </a:p>
          <a:p>
            <a:pPr lvl="1"/>
            <a:r>
              <a:rPr lang="en-US" dirty="0" smtClean="0"/>
              <a:t>Phase I: PSERC supplemental project with WSU &amp; Cornell (finished)</a:t>
            </a:r>
          </a:p>
          <a:p>
            <a:pPr lvl="2"/>
            <a:r>
              <a:rPr lang="en-US" dirty="0" smtClean="0"/>
              <a:t>PSERC Seminar on Sep. 13th</a:t>
            </a:r>
          </a:p>
          <a:p>
            <a:pPr lvl="1"/>
            <a:r>
              <a:rPr lang="en-US" dirty="0" smtClean="0"/>
              <a:t>Phase II: NYSERDA project with NYPA + ISO-NE (ongoing)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5334000" cy="3506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785146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Security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Latency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Consistency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Fault-tolerance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</a:t>
            </a:r>
            <a:r>
              <a:rPr lang="en-US" dirty="0"/>
              <a:t>with Academia –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DOE </a:t>
            </a:r>
            <a:r>
              <a:rPr lang="en-US" dirty="0" smtClean="0"/>
              <a:t>Sponsored </a:t>
            </a:r>
            <a:r>
              <a:rPr lang="en-US" dirty="0"/>
              <a:t>Eastern Interconnection </a:t>
            </a:r>
            <a:r>
              <a:rPr lang="en-US" dirty="0" smtClean="0"/>
              <a:t>Baselining Study</a:t>
            </a:r>
          </a:p>
          <a:p>
            <a:pPr lvl="1"/>
            <a:r>
              <a:rPr lang="en-US" dirty="0" smtClean="0"/>
              <a:t>EPG/PNNL/ISO-NE/PJM/NYISO/MISO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with EPRI on static load modeling using PMU data</a:t>
            </a:r>
          </a:p>
          <a:p>
            <a:endParaRPr lang="en-US" dirty="0" smtClean="0"/>
          </a:p>
          <a:p>
            <a:r>
              <a:rPr lang="en-US" dirty="0" smtClean="0"/>
              <a:t>Disturbance </a:t>
            </a:r>
            <a:r>
              <a:rPr lang="en-US" dirty="0"/>
              <a:t>Identification and 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In-house R&amp;D – Oscillation Monitoring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Oscillation Alarm Emailing Tool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Java program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Online records </a:t>
            </a:r>
            <a:r>
              <a:rPr lang="en-US" sz="2100" dirty="0"/>
              <a:t>(shared document)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Tracking events triggered oscillation Alarm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Individual event analysis</a:t>
            </a:r>
          </a:p>
          <a:p>
            <a:pPr>
              <a:lnSpc>
                <a:spcPct val="120000"/>
              </a:lnSpc>
            </a:pPr>
            <a:r>
              <a:rPr lang="en-US" dirty="0"/>
              <a:t>Baselining studies by GE in 2012 and 2014 (</a:t>
            </a:r>
            <a:r>
              <a:rPr lang="en-US" dirty="0" err="1"/>
              <a:t>PhasorAnalytics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Recommendations on Frequency sub-bands, </a:t>
            </a:r>
            <a:r>
              <a:rPr lang="en-US" dirty="0" smtClean="0"/>
              <a:t>signal </a:t>
            </a:r>
            <a:r>
              <a:rPr lang="en-US" dirty="0"/>
              <a:t>selection </a:t>
            </a:r>
            <a:r>
              <a:rPr lang="en-US" dirty="0" smtClean="0"/>
              <a:t>for monitoring and </a:t>
            </a:r>
            <a:r>
              <a:rPr lang="en-US" dirty="0"/>
              <a:t>alarm thresholds</a:t>
            </a:r>
          </a:p>
          <a:p>
            <a:pPr>
              <a:lnSpc>
                <a:spcPct val="120000"/>
              </a:lnSpc>
            </a:pPr>
            <a:r>
              <a:rPr lang="en-US" dirty="0"/>
              <a:t>Alarm thresholds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Adjusted in 2015 based on operational/security concerns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 ongoing process, e.g., higher thresholds for known issues</a:t>
            </a:r>
          </a:p>
          <a:p>
            <a:pPr>
              <a:lnSpc>
                <a:spcPct val="120000"/>
              </a:lnSpc>
            </a:pPr>
            <a:r>
              <a:rPr lang="en-US" dirty="0"/>
              <a:t>Signal </a:t>
            </a:r>
            <a:r>
              <a:rPr lang="en-US" dirty="0" smtClean="0"/>
              <a:t>selection for monitoring/alarming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Mostly on generators (POI)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Key tie-lines and </a:t>
            </a: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In-house R&amp;D </a:t>
            </a:r>
            <a:r>
              <a:rPr lang="en-US" dirty="0" smtClean="0"/>
              <a:t>– </a:t>
            </a:r>
            <a:r>
              <a:rPr lang="en-US" dirty="0"/>
              <a:t>Oscillation </a:t>
            </a:r>
            <a:r>
              <a:rPr lang="en-US" dirty="0" smtClean="0"/>
              <a:t>Source Location (OSL)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1199"/>
            <a:ext cx="4578720" cy="182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00" y="1993731"/>
            <a:ext cx="3589600" cy="154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8419" y="4172298"/>
            <a:ext cx="2971800" cy="2179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5300" y="1478866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MW flow in line B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5328" y="1398033"/>
            <a:ext cx="2746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Dissipating energy flow </a:t>
            </a:r>
            <a:r>
              <a:rPr lang="en-US" dirty="0" smtClean="0">
                <a:solidFill>
                  <a:srgbClr val="000000"/>
                </a:solidFill>
              </a:rPr>
              <a:t>at the </a:t>
            </a:r>
            <a:r>
              <a:rPr lang="en-US" dirty="0">
                <a:solidFill>
                  <a:srgbClr val="000000"/>
                </a:solidFill>
              </a:rPr>
              <a:t>bus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source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1201" y="3829398"/>
            <a:ext cx="414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Dissipating energy flow in 345 kV network</a:t>
            </a:r>
          </a:p>
        </p:txBody>
      </p:sp>
      <p:sp>
        <p:nvSpPr>
          <p:cNvPr id="11" name="Oval 10"/>
          <p:cNvSpPr/>
          <p:nvPr/>
        </p:nvSpPr>
        <p:spPr>
          <a:xfrm>
            <a:off x="7277100" y="605189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463800" y="4693951"/>
            <a:ext cx="368300" cy="406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5063907">
            <a:off x="4303389" y="5009305"/>
            <a:ext cx="368300" cy="549800"/>
          </a:xfrm>
          <a:prstGeom prst="downArrow">
            <a:avLst>
              <a:gd name="adj1" fmla="val 50000"/>
              <a:gd name="adj2" fmla="val 39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84300" y="5262115"/>
            <a:ext cx="2552700" cy="692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Oscillation Source Locating tool</a:t>
            </a:r>
            <a:endParaRPr lang="en-US" dirty="0"/>
          </a:p>
        </p:txBody>
      </p:sp>
      <p:sp>
        <p:nvSpPr>
          <p:cNvPr id="15" name="Flowchart: Card 14"/>
          <p:cNvSpPr/>
          <p:nvPr/>
        </p:nvSpPr>
        <p:spPr>
          <a:xfrm>
            <a:off x="1308100" y="4172298"/>
            <a:ext cx="2451100" cy="40735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PMU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3124200" y="1600200"/>
            <a:ext cx="2362201" cy="1143000"/>
            <a:chOff x="1523999" y="1143000"/>
            <a:chExt cx="2362201" cy="11430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219200"/>
              <a:ext cx="2259807" cy="96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ular Callout 25"/>
            <p:cNvSpPr/>
            <p:nvPr/>
          </p:nvSpPr>
          <p:spPr>
            <a:xfrm>
              <a:off x="1523999" y="1143000"/>
              <a:ext cx="2362201" cy="1143000"/>
            </a:xfrm>
            <a:prstGeom prst="wedgeRoundRectCallout">
              <a:avLst>
                <a:gd name="adj1" fmla="val 65401"/>
                <a:gd name="adj2" fmla="val 147227"/>
                <a:gd name="adj3" fmla="val 16667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03640" y="64420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900" smtClean="0"/>
              <a:pPr/>
              <a:t>14</a:t>
            </a:fld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In-house R&amp;D </a:t>
            </a:r>
            <a:r>
              <a:rPr lang="en-US" dirty="0" smtClean="0"/>
              <a:t> – </a:t>
            </a:r>
            <a:r>
              <a:rPr lang="en-US" dirty="0"/>
              <a:t>Oscillation </a:t>
            </a: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3471863"/>
            <a:ext cx="1576386" cy="871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PhasorPoint</a:t>
            </a:r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</a:t>
            </a:r>
            <a:r>
              <a:rPr lang="en-US" sz="1400" dirty="0" smtClean="0">
                <a:solidFill>
                  <a:srgbClr val="000000"/>
                </a:solidFill>
              </a:rPr>
              <a:t>onitoring</a:t>
            </a:r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Alarms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24200" y="3429000"/>
            <a:ext cx="2133600" cy="967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Source </a:t>
            </a:r>
            <a:r>
              <a:rPr lang="en-US" b="1" dirty="0">
                <a:solidFill>
                  <a:srgbClr val="000000"/>
                </a:solidFill>
              </a:rPr>
              <a:t>Location</a:t>
            </a:r>
          </a:p>
          <a:p>
            <a:pPr marL="173038" indent="-173038" algn="ctr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In-house Program or</a:t>
            </a:r>
          </a:p>
          <a:p>
            <a:pPr marL="173038" indent="-173038" algn="ctr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Part of </a:t>
            </a:r>
            <a:r>
              <a:rPr lang="en-US" sz="1600" dirty="0" err="1" smtClean="0">
                <a:solidFill>
                  <a:srgbClr val="000000"/>
                </a:solidFill>
              </a:rPr>
              <a:t>PhasorPoint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11" idx="1"/>
          </p:cNvCxnSpPr>
          <p:nvPr/>
        </p:nvCxnSpPr>
        <p:spPr>
          <a:xfrm>
            <a:off x="2109786" y="3907632"/>
            <a:ext cx="1014414" cy="5238"/>
          </a:xfrm>
          <a:prstGeom prst="straightConnector1">
            <a:avLst/>
          </a:prstGeom>
          <a:ln w="28575"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553200" y="4953000"/>
            <a:ext cx="21336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B5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Control Room</a:t>
            </a:r>
          </a:p>
          <a:p>
            <a:pPr marL="27432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Operating Procedures</a:t>
            </a:r>
          </a:p>
          <a:p>
            <a:pPr marL="27432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Re-dispatch </a:t>
            </a:r>
            <a:r>
              <a:rPr lang="en-US" sz="1400" b="1" dirty="0" smtClean="0">
                <a:solidFill>
                  <a:srgbClr val="000000"/>
                </a:solidFill>
              </a:rPr>
              <a:t>Generators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53200" y="3228393"/>
            <a:ext cx="20574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B5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Operations Support</a:t>
            </a:r>
          </a:p>
          <a:p>
            <a:pPr marL="27432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Engineering analysis</a:t>
            </a:r>
          </a:p>
          <a:p>
            <a:pPr marL="27432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Real-time OP</a:t>
            </a:r>
          </a:p>
          <a:p>
            <a:pPr marL="27432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Call power plant</a:t>
            </a:r>
          </a:p>
        </p:txBody>
      </p:sp>
      <p:cxnSp>
        <p:nvCxnSpPr>
          <p:cNvPr id="22" name="Straight Arrow Connector 21"/>
          <p:cNvCxnSpPr>
            <a:stCxn id="11" idx="3"/>
            <a:endCxn id="20" idx="1"/>
          </p:cNvCxnSpPr>
          <p:nvPr/>
        </p:nvCxnSpPr>
        <p:spPr>
          <a:xfrm>
            <a:off x="5257800" y="3912870"/>
            <a:ext cx="1295400" cy="1323"/>
          </a:xfrm>
          <a:prstGeom prst="straightConnector1">
            <a:avLst/>
          </a:prstGeom>
          <a:ln w="28575"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5"/>
          <p:cNvGrpSpPr/>
          <p:nvPr/>
        </p:nvGrpSpPr>
        <p:grpSpPr>
          <a:xfrm>
            <a:off x="5867400" y="1541174"/>
            <a:ext cx="2743200" cy="1362075"/>
            <a:chOff x="5867400" y="838200"/>
            <a:chExt cx="2743200" cy="1438275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5867400" y="838200"/>
              <a:ext cx="2743200" cy="1438275"/>
            </a:xfrm>
            <a:prstGeom prst="wedgeRoundRectCallout">
              <a:avLst>
                <a:gd name="adj1" fmla="val -46159"/>
                <a:gd name="adj2" fmla="val 118836"/>
                <a:gd name="adj3" fmla="val 16667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Email Notification</a:t>
              </a:r>
            </a:p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Source:             xxx</a:t>
              </a:r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19200"/>
              <a:ext cx="2476096" cy="80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ounded Rectangle 33"/>
          <p:cNvSpPr/>
          <p:nvPr/>
        </p:nvSpPr>
        <p:spPr>
          <a:xfrm>
            <a:off x="3548380" y="5105400"/>
            <a:ext cx="12827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EMS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(Alarms)</a:t>
            </a:r>
          </a:p>
        </p:txBody>
      </p:sp>
      <p:cxnSp>
        <p:nvCxnSpPr>
          <p:cNvPr id="39" name="Straight Arrow Connector 38"/>
          <p:cNvCxnSpPr>
            <a:stCxn id="7" idx="3"/>
            <a:endCxn id="34" idx="1"/>
          </p:cNvCxnSpPr>
          <p:nvPr/>
        </p:nvCxnSpPr>
        <p:spPr>
          <a:xfrm>
            <a:off x="2109786" y="3907632"/>
            <a:ext cx="1438594" cy="1654968"/>
          </a:xfrm>
          <a:prstGeom prst="straightConnector1">
            <a:avLst/>
          </a:prstGeom>
          <a:ln w="28575">
            <a:prstDash val="sysDot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3"/>
            <a:endCxn id="19" idx="1"/>
          </p:cNvCxnSpPr>
          <p:nvPr/>
        </p:nvCxnSpPr>
        <p:spPr>
          <a:xfrm flipV="1">
            <a:off x="4831080" y="5524500"/>
            <a:ext cx="1722120" cy="38100"/>
          </a:xfrm>
          <a:prstGeom prst="straightConnector1">
            <a:avLst/>
          </a:prstGeom>
          <a:ln w="28575">
            <a:prstDash val="sysDot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3"/>
            <a:endCxn id="20" idx="1"/>
          </p:cNvCxnSpPr>
          <p:nvPr/>
        </p:nvCxnSpPr>
        <p:spPr>
          <a:xfrm flipV="1">
            <a:off x="4831080" y="3914193"/>
            <a:ext cx="1722120" cy="1648407"/>
          </a:xfrm>
          <a:prstGeom prst="straightConnector1">
            <a:avLst/>
          </a:prstGeom>
          <a:ln w="28575">
            <a:prstDash val="sysDot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" idx="2"/>
            <a:endCxn id="34" idx="0"/>
          </p:cNvCxnSpPr>
          <p:nvPr/>
        </p:nvCxnSpPr>
        <p:spPr>
          <a:xfrm flipH="1">
            <a:off x="4189730" y="4396740"/>
            <a:ext cx="1270" cy="708660"/>
          </a:xfrm>
          <a:prstGeom prst="straightConnector1">
            <a:avLst/>
          </a:prstGeom>
          <a:ln w="28575">
            <a:prstDash val="sysDot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74148" y="3329542"/>
            <a:ext cx="1140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Triggered by Alarm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1676400"/>
            <a:ext cx="2438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Identification of Source</a:t>
            </a:r>
            <a:r>
              <a:rPr lang="en-US" sz="1600" b="1" dirty="0"/>
              <a:t> </a:t>
            </a:r>
            <a:r>
              <a:rPr lang="en-US" sz="1600" b="1" dirty="0" smtClean="0"/>
              <a:t>is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Actionable Information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 animBg="1"/>
      <p:bldP spid="20" grpId="0" animBg="1"/>
      <p:bldP spid="34" grpId="0" animBg="1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In-house </a:t>
            </a:r>
            <a:r>
              <a:rPr lang="en-US" dirty="0" smtClean="0"/>
              <a:t>R&amp;D – Other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PMU + SCADA Hybrid State Estimation </a:t>
            </a:r>
          </a:p>
          <a:p>
            <a:pPr lvl="1"/>
            <a:r>
              <a:rPr lang="en-US" dirty="0" smtClean="0"/>
              <a:t>Development EMS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Quality Monitoring System </a:t>
            </a:r>
            <a:r>
              <a:rPr lang="en-US" dirty="0" smtClean="0"/>
              <a:t>v2.0</a:t>
            </a:r>
          </a:p>
          <a:p>
            <a:pPr lvl="1"/>
            <a:r>
              <a:rPr lang="en-US" dirty="0" smtClean="0"/>
              <a:t>openPDC Adapter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Line </a:t>
            </a:r>
            <a:r>
              <a:rPr lang="en-US" dirty="0"/>
              <a:t>parameter </a:t>
            </a:r>
            <a:r>
              <a:rPr lang="en-US" dirty="0" smtClean="0"/>
              <a:t>estimation &amp; digital </a:t>
            </a:r>
            <a:r>
              <a:rPr lang="en-US" dirty="0"/>
              <a:t>PMU calibration</a:t>
            </a:r>
          </a:p>
          <a:p>
            <a:endParaRPr lang="en-US" dirty="0" smtClean="0"/>
          </a:p>
          <a:p>
            <a:r>
              <a:rPr lang="en-US" dirty="0" smtClean="0"/>
              <a:t>WAMS baselining for external </a:t>
            </a:r>
            <a:r>
              <a:rPr lang="en-US" dirty="0"/>
              <a:t>PMU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with Vendors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295400"/>
            <a:ext cx="8229600" cy="4419600"/>
          </a:xfrm>
        </p:spPr>
        <p:txBody>
          <a:bodyPr/>
          <a:lstStyle/>
          <a:p>
            <a:r>
              <a:rPr lang="en-US" dirty="0"/>
              <a:t>Linear State Estimator (LSE) </a:t>
            </a:r>
            <a:r>
              <a:rPr lang="en-US" dirty="0" smtClean="0"/>
              <a:t>Evaluation </a:t>
            </a:r>
            <a:r>
              <a:rPr lang="en-US" dirty="0"/>
              <a:t>with </a:t>
            </a:r>
            <a:r>
              <a:rPr lang="en-US" dirty="0" smtClean="0"/>
              <a:t>GE/WSU</a:t>
            </a:r>
          </a:p>
          <a:p>
            <a:pPr lvl="1"/>
            <a:r>
              <a:rPr lang="en-US" dirty="0" smtClean="0"/>
              <a:t>Now part of </a:t>
            </a:r>
            <a:r>
              <a:rPr lang="en-US" dirty="0" err="1" smtClean="0"/>
              <a:t>PhasorAnalytics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5715000" cy="3505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400" y="2286000"/>
            <a:ext cx="457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Ongoing Efforts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PMU data exchange with NYISO, PJM and MISO in 2016</a:t>
            </a:r>
          </a:p>
          <a:p>
            <a:endParaRPr lang="en-US" dirty="0" smtClean="0"/>
          </a:p>
          <a:p>
            <a:r>
              <a:rPr lang="en-US" dirty="0" smtClean="0"/>
              <a:t>Operating </a:t>
            </a:r>
            <a:r>
              <a:rPr lang="en-US" dirty="0"/>
              <a:t>procedure (OP-22) change to request more PMU installations </a:t>
            </a:r>
            <a:r>
              <a:rPr lang="en-US" dirty="0" smtClean="0"/>
              <a:t>in </a:t>
            </a:r>
            <a:r>
              <a:rPr lang="en-US" dirty="0"/>
              <a:t>transmission substations</a:t>
            </a:r>
          </a:p>
          <a:p>
            <a:endParaRPr lang="en-US" dirty="0" smtClean="0"/>
          </a:p>
          <a:p>
            <a:r>
              <a:rPr lang="en-US" dirty="0" smtClean="0"/>
              <a:t>Proposing </a:t>
            </a:r>
            <a:r>
              <a:rPr lang="en-US" dirty="0"/>
              <a:t>to require TOs to install additional PMUs at </a:t>
            </a:r>
          </a:p>
          <a:p>
            <a:pPr lvl="1"/>
            <a:r>
              <a:rPr lang="en-US" dirty="0"/>
              <a:t>All new 345 kV substations</a:t>
            </a:r>
          </a:p>
          <a:p>
            <a:pPr lvl="1"/>
            <a:r>
              <a:rPr lang="en-US" dirty="0"/>
              <a:t>POI for all </a:t>
            </a:r>
            <a:r>
              <a:rPr lang="en-US" b="1" dirty="0"/>
              <a:t>new</a:t>
            </a:r>
            <a:r>
              <a:rPr lang="en-US" dirty="0"/>
              <a:t> generator </a:t>
            </a:r>
            <a:r>
              <a:rPr lang="en-US" dirty="0" smtClean="0"/>
              <a:t>sites with 100 </a:t>
            </a:r>
            <a:r>
              <a:rPr lang="en-US" dirty="0"/>
              <a:t>MVA and above</a:t>
            </a:r>
          </a:p>
          <a:p>
            <a:pPr lvl="1"/>
            <a:r>
              <a:rPr lang="en-US" dirty="0"/>
              <a:t>POI for all </a:t>
            </a:r>
            <a:r>
              <a:rPr lang="en-US" b="1" dirty="0"/>
              <a:t>existing</a:t>
            </a:r>
            <a:r>
              <a:rPr lang="en-US" dirty="0"/>
              <a:t> generator sites </a:t>
            </a:r>
            <a:r>
              <a:rPr lang="en-US" dirty="0" smtClean="0"/>
              <a:t>with 100 </a:t>
            </a:r>
            <a:r>
              <a:rPr lang="en-US" dirty="0"/>
              <a:t>MVA and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816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02"/>
          </a:xfrm>
        </p:spPr>
        <p:txBody>
          <a:bodyPr/>
          <a:lstStyle/>
          <a:p>
            <a:r>
              <a:rPr lang="en-US" dirty="0" smtClean="0"/>
              <a:t>Synchrophasor Architecture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743200" y="3200400"/>
            <a:ext cx="2895600" cy="2514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sz="1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lnSpc>
                <a:spcPct val="300000"/>
              </a:lnSpc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ISO-NE  PDC</a:t>
            </a:r>
          </a:p>
          <a:p>
            <a:pPr algn="ctr">
              <a:lnSpc>
                <a:spcPct val="300000"/>
              </a:lnSpc>
            </a:pPr>
            <a:endParaRPr lang="en-US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3272" y="5602224"/>
            <a:ext cx="14478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C37.118  /  EINET</a:t>
            </a:r>
            <a:endParaRPr lang="en-US" sz="1400" b="1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666744" y="5629656"/>
            <a:ext cx="0" cy="29718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962400" y="5715000"/>
            <a:ext cx="0" cy="228600"/>
          </a:xfrm>
          <a:prstGeom prst="straightConnector1">
            <a:avLst/>
          </a:prstGeom>
          <a:ln w="28575" cmpd="sng">
            <a:solidFill>
              <a:schemeClr val="tx2"/>
            </a:solidFill>
            <a:prstDash val="sys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7" idx="1"/>
            <a:endCxn id="60" idx="3"/>
          </p:cNvCxnSpPr>
          <p:nvPr/>
        </p:nvCxnSpPr>
        <p:spPr>
          <a:xfrm flipH="1">
            <a:off x="1981200" y="4847844"/>
            <a:ext cx="1219200" cy="1524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249424" y="5943600"/>
            <a:ext cx="2017776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PMU/TO-PDC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800" y="4544568"/>
            <a:ext cx="1295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EMS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Hybrid SE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70724" y="1524000"/>
            <a:ext cx="1524000" cy="14112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Model Validation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(plant level &amp; system wide)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782568" y="5199888"/>
            <a:ext cx="838200" cy="362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DQMS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429000" y="2133600"/>
            <a:ext cx="16764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PhasorPoint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Event Detection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858000" y="4343400"/>
            <a:ext cx="685800" cy="457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  <a:t>ROSE</a:t>
            </a:r>
            <a:endParaRPr 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7" name="Flowchart: Document 116"/>
          <p:cNvSpPr/>
          <p:nvPr/>
        </p:nvSpPr>
        <p:spPr>
          <a:xfrm>
            <a:off x="7772400" y="5007864"/>
            <a:ext cx="1219200" cy="740664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Data Quality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Webpage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4191000" y="4666488"/>
            <a:ext cx="1066800" cy="362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Phasor SE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200400" y="4666488"/>
            <a:ext cx="685800" cy="362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ISD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7848600" y="2057400"/>
            <a:ext cx="1066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Alarm Emailing Service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33" name="Straight Arrow Connector 132"/>
          <p:cNvCxnSpPr>
            <a:stCxn id="126" idx="1"/>
            <a:endCxn id="127" idx="3"/>
          </p:cNvCxnSpPr>
          <p:nvPr/>
        </p:nvCxnSpPr>
        <p:spPr>
          <a:xfrm flipH="1">
            <a:off x="3886200" y="4847844"/>
            <a:ext cx="304800" cy="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5791200" y="4343400"/>
            <a:ext cx="990600" cy="457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  <a:t>PMU Calibration</a:t>
            </a:r>
            <a:endParaRPr 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9" name="Can 188"/>
          <p:cNvSpPr/>
          <p:nvPr/>
        </p:nvSpPr>
        <p:spPr>
          <a:xfrm>
            <a:off x="1371600" y="5486400"/>
            <a:ext cx="457200" cy="3810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PI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90" name="Straight Arrow Connector 189"/>
          <p:cNvCxnSpPr>
            <a:endCxn id="189" idx="1"/>
          </p:cNvCxnSpPr>
          <p:nvPr/>
        </p:nvCxnSpPr>
        <p:spPr>
          <a:xfrm flipH="1">
            <a:off x="1600200" y="5154168"/>
            <a:ext cx="1524" cy="33223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ounded Rectangle 195"/>
          <p:cNvSpPr/>
          <p:nvPr/>
        </p:nvSpPr>
        <p:spPr>
          <a:xfrm>
            <a:off x="3200400" y="3657600"/>
            <a:ext cx="2057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Oscillation Source Detection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8" name="Straight Arrow Connector 207"/>
          <p:cNvCxnSpPr>
            <a:stCxn id="113" idx="3"/>
            <a:endCxn id="132" idx="1"/>
          </p:cNvCxnSpPr>
          <p:nvPr/>
        </p:nvCxnSpPr>
        <p:spPr>
          <a:xfrm>
            <a:off x="5105400" y="2514600"/>
            <a:ext cx="2743200" cy="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Flowchart: Document 224"/>
          <p:cNvSpPr/>
          <p:nvPr/>
        </p:nvSpPr>
        <p:spPr>
          <a:xfrm>
            <a:off x="7772400" y="3550920"/>
            <a:ext cx="1219200" cy="82600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Oscillation Source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Webpage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26" name="Straight Arrow Connector 225"/>
          <p:cNvCxnSpPr>
            <a:stCxn id="112" idx="3"/>
            <a:endCxn id="117" idx="1"/>
          </p:cNvCxnSpPr>
          <p:nvPr/>
        </p:nvCxnSpPr>
        <p:spPr>
          <a:xfrm flipV="1">
            <a:off x="4620768" y="5378196"/>
            <a:ext cx="3151632" cy="3048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>
            <a:stCxn id="196" idx="3"/>
            <a:endCxn id="225" idx="1"/>
          </p:cNvCxnSpPr>
          <p:nvPr/>
        </p:nvCxnSpPr>
        <p:spPr>
          <a:xfrm>
            <a:off x="5257800" y="3962400"/>
            <a:ext cx="2514600" cy="1524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83654" y="2913888"/>
            <a:ext cx="1200282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Alarms / SQL</a:t>
            </a:r>
            <a:endParaRPr lang="en-US" sz="14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5943600" y="2255591"/>
            <a:ext cx="11430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Alarm / SQL</a:t>
            </a:r>
            <a:endParaRPr lang="en-US" sz="1400" b="1" dirty="0"/>
          </a:p>
        </p:txBody>
      </p:sp>
      <p:sp>
        <p:nvSpPr>
          <p:cNvPr id="249" name="TextBox 248"/>
          <p:cNvSpPr txBox="1"/>
          <p:nvPr/>
        </p:nvSpPr>
        <p:spPr>
          <a:xfrm>
            <a:off x="5602224" y="3672840"/>
            <a:ext cx="19812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Oscillation Energy Flow</a:t>
            </a:r>
            <a:endParaRPr lang="en-US" sz="1400" b="1" dirty="0"/>
          </a:p>
        </p:txBody>
      </p:sp>
      <p:sp>
        <p:nvSpPr>
          <p:cNvPr id="256" name="Rounded Rectangle 255"/>
          <p:cNvSpPr/>
          <p:nvPr/>
        </p:nvSpPr>
        <p:spPr>
          <a:xfrm>
            <a:off x="685800" y="3505200"/>
            <a:ext cx="1295400" cy="591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Online TSAT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67" name="Straight Arrow Connector 266"/>
          <p:cNvCxnSpPr>
            <a:stCxn id="60" idx="0"/>
            <a:endCxn id="256" idx="2"/>
          </p:cNvCxnSpPr>
          <p:nvPr/>
        </p:nvCxnSpPr>
        <p:spPr>
          <a:xfrm flipV="1">
            <a:off x="1333500" y="4096512"/>
            <a:ext cx="0" cy="448056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256" idx="0"/>
            <a:endCxn id="68" idx="2"/>
          </p:cNvCxnSpPr>
          <p:nvPr/>
        </p:nvCxnSpPr>
        <p:spPr>
          <a:xfrm flipH="1" flipV="1">
            <a:off x="1332724" y="2935224"/>
            <a:ext cx="776" cy="56997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H="1">
            <a:off x="2057400" y="2667000"/>
            <a:ext cx="1371600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angle 278"/>
          <p:cNvSpPr/>
          <p:nvPr/>
        </p:nvSpPr>
        <p:spPr>
          <a:xfrm>
            <a:off x="4419600" y="5943600"/>
            <a:ext cx="2017776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External PDC</a:t>
            </a:r>
          </a:p>
        </p:txBody>
      </p:sp>
      <p:cxnSp>
        <p:nvCxnSpPr>
          <p:cNvPr id="280" name="Straight Arrow Connector 279"/>
          <p:cNvCxnSpPr/>
          <p:nvPr/>
        </p:nvCxnSpPr>
        <p:spPr>
          <a:xfrm flipV="1">
            <a:off x="4876800" y="5562600"/>
            <a:ext cx="0" cy="381000"/>
          </a:xfrm>
          <a:prstGeom prst="straightConnector1">
            <a:avLst/>
          </a:prstGeom>
          <a:ln w="28575" cmpd="sng">
            <a:solidFill>
              <a:schemeClr val="tx2"/>
            </a:solidFill>
            <a:prstDash val="sys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6019800" y="5114544"/>
            <a:ext cx="1524000" cy="523220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 Quality</a:t>
            </a:r>
          </a:p>
          <a:p>
            <a:pPr algn="ctr"/>
            <a:r>
              <a:rPr lang="en-US" sz="1400" b="1" dirty="0" smtClean="0"/>
              <a:t>Alarms / Statistics</a:t>
            </a:r>
            <a:endParaRPr lang="en-US" sz="1400" b="1" dirty="0"/>
          </a:p>
        </p:txBody>
      </p:sp>
      <p:cxnSp>
        <p:nvCxnSpPr>
          <p:cNvPr id="303" name="Straight Arrow Connector 302"/>
          <p:cNvCxnSpPr/>
          <p:nvPr/>
        </p:nvCxnSpPr>
        <p:spPr>
          <a:xfrm>
            <a:off x="4419600" y="2895600"/>
            <a:ext cx="0" cy="7620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/>
          <p:cNvCxnSpPr>
            <a:endCxn id="185" idx="2"/>
          </p:cNvCxnSpPr>
          <p:nvPr/>
        </p:nvCxnSpPr>
        <p:spPr>
          <a:xfrm flipV="1">
            <a:off x="5486402" y="4800600"/>
            <a:ext cx="800098" cy="228602"/>
          </a:xfrm>
          <a:prstGeom prst="bentConnector2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Elbow Connector 311"/>
          <p:cNvCxnSpPr>
            <a:endCxn id="115" idx="2"/>
          </p:cNvCxnSpPr>
          <p:nvPr/>
        </p:nvCxnSpPr>
        <p:spPr>
          <a:xfrm flipV="1">
            <a:off x="5562602" y="4800600"/>
            <a:ext cx="1638298" cy="228602"/>
          </a:xfrm>
          <a:prstGeom prst="bentConnector2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V="1">
            <a:off x="3971544" y="2895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/>
          <p:cNvSpPr txBox="1"/>
          <p:nvPr/>
        </p:nvSpPr>
        <p:spPr>
          <a:xfrm>
            <a:off x="754888" y="4191000"/>
            <a:ext cx="14732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Initial   Condition</a:t>
            </a:r>
            <a:endParaRPr lang="en-US" sz="1400" b="1" dirty="0"/>
          </a:p>
        </p:txBody>
      </p:sp>
      <p:sp>
        <p:nvSpPr>
          <p:cNvPr id="345" name="Rounded Rectangle 344"/>
          <p:cNvSpPr/>
          <p:nvPr/>
        </p:nvSpPr>
        <p:spPr>
          <a:xfrm>
            <a:off x="3429000" y="1143000"/>
            <a:ext cx="16764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Phasor Analytics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Offline Study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46" name="Straight Arrow Connector 345"/>
          <p:cNvCxnSpPr/>
          <p:nvPr/>
        </p:nvCxnSpPr>
        <p:spPr>
          <a:xfrm flipV="1">
            <a:off x="4038600" y="1905000"/>
            <a:ext cx="0" cy="228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Elbow Connector 309"/>
          <p:cNvCxnSpPr>
            <a:stCxn id="256" idx="3"/>
            <a:endCxn id="345" idx="1"/>
          </p:cNvCxnSpPr>
          <p:nvPr/>
        </p:nvCxnSpPr>
        <p:spPr>
          <a:xfrm flipV="1">
            <a:off x="1981200" y="1524000"/>
            <a:ext cx="1447800" cy="2276856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Elbow Connector 309"/>
          <p:cNvCxnSpPr/>
          <p:nvPr/>
        </p:nvCxnSpPr>
        <p:spPr>
          <a:xfrm flipV="1">
            <a:off x="1981200" y="1371600"/>
            <a:ext cx="1447800" cy="3325368"/>
          </a:xfrm>
          <a:prstGeom prst="bentConnector3">
            <a:avLst>
              <a:gd name="adj1" fmla="val 26632"/>
            </a:avLst>
          </a:prstGeom>
          <a:ln w="28575">
            <a:solidFill>
              <a:schemeClr val="accent3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Box 385"/>
          <p:cNvSpPr txBox="1"/>
          <p:nvPr/>
        </p:nvSpPr>
        <p:spPr>
          <a:xfrm>
            <a:off x="6891528" y="414528"/>
            <a:ext cx="9906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PMU Data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387" name="Straight Arrow Connector 386"/>
          <p:cNvCxnSpPr/>
          <p:nvPr/>
        </p:nvCxnSpPr>
        <p:spPr>
          <a:xfrm>
            <a:off x="6967728" y="643128"/>
            <a:ext cx="990600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xtBox 390"/>
          <p:cNvSpPr txBox="1"/>
          <p:nvPr/>
        </p:nvSpPr>
        <p:spPr>
          <a:xfrm>
            <a:off x="6891528" y="643128"/>
            <a:ext cx="11430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SCADA Data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92" name="Straight Arrow Connector 391"/>
          <p:cNvCxnSpPr/>
          <p:nvPr/>
        </p:nvCxnSpPr>
        <p:spPr>
          <a:xfrm>
            <a:off x="6967728" y="871728"/>
            <a:ext cx="121920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6891528" y="871728"/>
            <a:ext cx="16002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Simulation Results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4" name="Straight Arrow Connector 393"/>
          <p:cNvCxnSpPr/>
          <p:nvPr/>
        </p:nvCxnSpPr>
        <p:spPr>
          <a:xfrm>
            <a:off x="6967728" y="1100328"/>
            <a:ext cx="16002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2895600" y="2407920"/>
            <a:ext cx="5334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SQL</a:t>
            </a:r>
            <a:endParaRPr lang="en-US" sz="1400" b="1" dirty="0"/>
          </a:p>
        </p:txBody>
      </p:sp>
      <p:sp>
        <p:nvSpPr>
          <p:cNvPr id="399" name="TextBox 398"/>
          <p:cNvSpPr txBox="1"/>
          <p:nvPr/>
        </p:nvSpPr>
        <p:spPr>
          <a:xfrm>
            <a:off x="6891528" y="1082040"/>
            <a:ext cx="16002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Other Information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400" name="Straight Arrow Connector 399"/>
          <p:cNvCxnSpPr/>
          <p:nvPr/>
        </p:nvCxnSpPr>
        <p:spPr>
          <a:xfrm>
            <a:off x="6967728" y="1319784"/>
            <a:ext cx="1752600" cy="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Oval 404"/>
          <p:cNvSpPr/>
          <p:nvPr/>
        </p:nvSpPr>
        <p:spPr>
          <a:xfrm>
            <a:off x="381000" y="5867400"/>
            <a:ext cx="11430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SCADA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06" name="Straight Arrow Connector 405"/>
          <p:cNvCxnSpPr/>
          <p:nvPr/>
        </p:nvCxnSpPr>
        <p:spPr>
          <a:xfrm flipV="1">
            <a:off x="1066800" y="5163312"/>
            <a:ext cx="0" cy="68580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/>
          <p:cNvCxnSpPr/>
          <p:nvPr/>
        </p:nvCxnSpPr>
        <p:spPr>
          <a:xfrm flipV="1">
            <a:off x="4495800" y="1905000"/>
            <a:ext cx="0" cy="2286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/>
          <p:cNvSpPr txBox="1"/>
          <p:nvPr/>
        </p:nvSpPr>
        <p:spPr>
          <a:xfrm>
            <a:off x="4507992" y="1865376"/>
            <a:ext cx="719328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Modes</a:t>
            </a:r>
            <a:endParaRPr lang="en-US" sz="1400" b="1" dirty="0"/>
          </a:p>
        </p:txBody>
      </p:sp>
      <p:cxnSp>
        <p:nvCxnSpPr>
          <p:cNvPr id="64" name="Straight Arrow Connector 63"/>
          <p:cNvCxnSpPr>
            <a:stCxn id="196" idx="3"/>
            <a:endCxn id="132" idx="1"/>
          </p:cNvCxnSpPr>
          <p:nvPr/>
        </p:nvCxnSpPr>
        <p:spPr>
          <a:xfrm flipV="1">
            <a:off x="5257800" y="2514600"/>
            <a:ext cx="2590800" cy="14478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9833091">
            <a:off x="5867400" y="3012532"/>
            <a:ext cx="1143000" cy="307777"/>
          </a:xfrm>
          <a:prstGeom prst="rect">
            <a:avLst/>
          </a:prstGeom>
          <a:noFill/>
          <a:ln>
            <a:noFill/>
            <a:headEnd type="triangle" w="med" len="lg"/>
            <a:tailEnd type="triangle" w="med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Alarm</a:t>
            </a:r>
          </a:p>
        </p:txBody>
      </p:sp>
    </p:spTree>
    <p:extLst>
      <p:ext uri="{BB962C8B-B14F-4D97-AF65-F5344CB8AC3E}">
        <p14:creationId xmlns:p14="http://schemas.microsoft.com/office/powerpoint/2010/main" val="24331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2" grpId="0"/>
      <p:bldP spid="58" grpId="0" animBg="1"/>
      <p:bldP spid="60" grpId="0" animBg="1"/>
      <p:bldP spid="68" grpId="0" animBg="1"/>
      <p:bldP spid="112" grpId="0" animBg="1"/>
      <p:bldP spid="113" grpId="0" animBg="1"/>
      <p:bldP spid="115" grpId="0" animBg="1"/>
      <p:bldP spid="117" grpId="0" animBg="1"/>
      <p:bldP spid="126" grpId="0" animBg="1"/>
      <p:bldP spid="127" grpId="0" animBg="1"/>
      <p:bldP spid="132" grpId="0" animBg="1"/>
      <p:bldP spid="185" grpId="0" animBg="1"/>
      <p:bldP spid="189" grpId="0" animBg="1"/>
      <p:bldP spid="196" grpId="0" animBg="1"/>
      <p:bldP spid="225" grpId="0" animBg="1"/>
      <p:bldP spid="233" grpId="0"/>
      <p:bldP spid="247" grpId="0"/>
      <p:bldP spid="249" grpId="0"/>
      <p:bldP spid="256" grpId="0" animBg="1"/>
      <p:bldP spid="279" grpId="0" animBg="1"/>
      <p:bldP spid="283" grpId="0"/>
      <p:bldP spid="328" grpId="0"/>
      <p:bldP spid="345" grpId="0" animBg="1"/>
      <p:bldP spid="278" grpId="0"/>
      <p:bldP spid="405" grpId="0" animBg="1"/>
      <p:bldP spid="424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Operations Support</a:t>
            </a:r>
          </a:p>
        </p:txBody>
      </p:sp>
    </p:spTree>
    <p:extLst>
      <p:ext uri="{BB962C8B-B14F-4D97-AF65-F5344CB8AC3E}">
        <p14:creationId xmlns:p14="http://schemas.microsoft.com/office/powerpoint/2010/main" val="34220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Real-time Oscillation Alarm --&gt; Email</a:t>
            </a:r>
          </a:p>
          <a:p>
            <a:pPr lvl="1"/>
            <a:r>
              <a:rPr lang="en-US" dirty="0" smtClean="0"/>
              <a:t>Operation </a:t>
            </a:r>
            <a:r>
              <a:rPr lang="en-US" dirty="0"/>
              <a:t>s</a:t>
            </a:r>
            <a:r>
              <a:rPr lang="en-US" dirty="0" smtClean="0"/>
              <a:t>upport engineers</a:t>
            </a:r>
          </a:p>
          <a:p>
            <a:pPr lvl="2"/>
            <a:r>
              <a:rPr lang="en-US" dirty="0" smtClean="0"/>
              <a:t>Write real-time operating procedures</a:t>
            </a:r>
          </a:p>
          <a:p>
            <a:pPr lvl="2"/>
            <a:r>
              <a:rPr lang="en-US" dirty="0" smtClean="0"/>
              <a:t>Communicate with the plant</a:t>
            </a:r>
          </a:p>
          <a:p>
            <a:r>
              <a:rPr lang="en-US" dirty="0" smtClean="0"/>
              <a:t>Post Event Analysis</a:t>
            </a:r>
          </a:p>
          <a:p>
            <a:pPr lvl="1"/>
            <a:r>
              <a:rPr lang="en-US" dirty="0" smtClean="0"/>
              <a:t>Data: PMU</a:t>
            </a:r>
            <a:r>
              <a:rPr lang="en-US" dirty="0"/>
              <a:t>, </a:t>
            </a:r>
            <a:r>
              <a:rPr lang="en-US" dirty="0" smtClean="0"/>
              <a:t>SCADA, DFR</a:t>
            </a:r>
          </a:p>
          <a:p>
            <a:pPr lvl="1"/>
            <a:r>
              <a:rPr lang="en-US" dirty="0"/>
              <a:t>TSAT </a:t>
            </a:r>
            <a:r>
              <a:rPr lang="en-US" dirty="0" smtClean="0"/>
              <a:t>simulations</a:t>
            </a:r>
          </a:p>
          <a:p>
            <a:pPr lvl="1"/>
            <a:r>
              <a:rPr lang="en-US" dirty="0" err="1" smtClean="0"/>
              <a:t>PhasorAnalytics</a:t>
            </a:r>
            <a:endParaRPr lang="en-US" dirty="0" smtClean="0"/>
          </a:p>
          <a:p>
            <a:r>
              <a:rPr lang="en-US" dirty="0" smtClean="0"/>
              <a:t>Frequency Response Monitoring</a:t>
            </a:r>
          </a:p>
          <a:p>
            <a:pPr lvl="1"/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Individual generator</a:t>
            </a:r>
          </a:p>
          <a:p>
            <a:pPr lvl="1"/>
            <a:r>
              <a:rPr lang="en-US" dirty="0" smtClean="0"/>
              <a:t>In-house developed Excel tool</a:t>
            </a:r>
          </a:p>
          <a:p>
            <a:pPr lvl="1"/>
            <a:r>
              <a:rPr lang="en-US" dirty="0" smtClean="0"/>
              <a:t>Evaluating PNNL’s Frequency Response Tool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4"/>
          <a:stretch/>
        </p:blipFill>
        <p:spPr>
          <a:xfrm>
            <a:off x="5638800" y="304800"/>
            <a:ext cx="3263258" cy="2934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30" y="3352800"/>
            <a:ext cx="2750598" cy="16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4494"/>
            <a:ext cx="6696075" cy="382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Plant Model Validation</a:t>
            </a:r>
            <a:br>
              <a:rPr lang="en-US" dirty="0" smtClean="0"/>
            </a:br>
            <a:r>
              <a:rPr lang="en-US" dirty="0" smtClean="0"/>
              <a:t>(MOD-26 &amp; </a:t>
            </a:r>
            <a:r>
              <a:rPr lang="en-US" dirty="0"/>
              <a:t>MOD-27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Batch Model Validation – 19 generators/plants with 1 click</a:t>
            </a:r>
          </a:p>
          <a:p>
            <a:pPr lvl="1"/>
            <a:r>
              <a:rPr lang="en-US" dirty="0" smtClean="0"/>
              <a:t>A MATLAB tool calls TSAT playback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4719" r="49031" b="35629"/>
          <a:stretch/>
        </p:blipFill>
        <p:spPr bwMode="auto">
          <a:xfrm>
            <a:off x="228600" y="3505200"/>
            <a:ext cx="3600547" cy="133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9" t="34719" r="8765" b="35629"/>
          <a:stretch/>
        </p:blipFill>
        <p:spPr bwMode="auto">
          <a:xfrm>
            <a:off x="371413" y="4834052"/>
            <a:ext cx="3474147" cy="133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System Wide Model </a:t>
            </a:r>
            <a:r>
              <a:rPr lang="en-US" dirty="0"/>
              <a:t>Validation (MOD-33)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In-house </a:t>
            </a:r>
            <a:r>
              <a:rPr lang="en-US" dirty="0"/>
              <a:t>developed bridging tool </a:t>
            </a:r>
            <a:r>
              <a:rPr lang="en-US" dirty="0" smtClean="0"/>
              <a:t>– Java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Carries over real-time SE statuses to the planning case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Compare power flow </a:t>
            </a:r>
            <a:r>
              <a:rPr lang="en-US" dirty="0" smtClean="0"/>
              <a:t>and </a:t>
            </a:r>
            <a:r>
              <a:rPr lang="en-US" dirty="0"/>
              <a:t>simulation results with </a:t>
            </a:r>
            <a:r>
              <a:rPr lang="en-US" dirty="0" smtClean="0"/>
              <a:t>SE/PMU </a:t>
            </a:r>
            <a:r>
              <a:rPr lang="en-US" dirty="0"/>
              <a:t>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mismatches and investigate model </a:t>
            </a:r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4447032"/>
            <a:ext cx="1295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Bridging Tool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5768" y="4446651"/>
            <a:ext cx="1295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NX-9 Mapping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810000"/>
            <a:ext cx="1295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 Case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105400"/>
            <a:ext cx="1295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Planning Case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4370832"/>
            <a:ext cx="1600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Modified Planning Case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Elbow Connector 10"/>
          <p:cNvCxnSpPr>
            <a:stCxn id="8" idx="3"/>
            <a:endCxn id="6" idx="0"/>
          </p:cNvCxnSpPr>
          <p:nvPr/>
        </p:nvCxnSpPr>
        <p:spPr>
          <a:xfrm>
            <a:off x="2590800" y="4152900"/>
            <a:ext cx="2705100" cy="294132"/>
          </a:xfrm>
          <a:prstGeom prst="bentConnector2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3"/>
          <p:cNvCxnSpPr>
            <a:stCxn id="9" idx="3"/>
            <a:endCxn id="6" idx="2"/>
          </p:cNvCxnSpPr>
          <p:nvPr/>
        </p:nvCxnSpPr>
        <p:spPr>
          <a:xfrm flipV="1">
            <a:off x="2590800" y="5132832"/>
            <a:ext cx="2705100" cy="315468"/>
          </a:xfrm>
          <a:prstGeom prst="bentConnector2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>
          <a:xfrm>
            <a:off x="4011168" y="4789551"/>
            <a:ext cx="637032" cy="38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10" idx="1"/>
          </p:cNvCxnSpPr>
          <p:nvPr/>
        </p:nvCxnSpPr>
        <p:spPr>
          <a:xfrm>
            <a:off x="5943600" y="4789932"/>
            <a:ext cx="609600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/>
          <p:cNvCxnSpPr>
            <a:stCxn id="7" idx="1"/>
            <a:endCxn id="8" idx="2"/>
          </p:cNvCxnSpPr>
          <p:nvPr/>
        </p:nvCxnSpPr>
        <p:spPr>
          <a:xfrm rot="10800000">
            <a:off x="1943100" y="4495801"/>
            <a:ext cx="772668" cy="293751"/>
          </a:xfrm>
          <a:prstGeom prst="bentConnector2">
            <a:avLst/>
          </a:prstGeom>
          <a:ln w="28575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3"/>
          <p:cNvCxnSpPr>
            <a:stCxn id="7" idx="1"/>
            <a:endCxn id="9" idx="0"/>
          </p:cNvCxnSpPr>
          <p:nvPr/>
        </p:nvCxnSpPr>
        <p:spPr>
          <a:xfrm rot="10800000" flipV="1">
            <a:off x="1943100" y="4789550"/>
            <a:ext cx="772668" cy="315849"/>
          </a:xfrm>
          <a:prstGeom prst="bentConnector2">
            <a:avLst/>
          </a:prstGeom>
          <a:ln w="28575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420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900" smtClean="0"/>
              <a:pPr/>
              <a:t>7</a:t>
            </a:fld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On-line Transient Stability Assessment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09801"/>
            <a:ext cx="5156431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254000" y="12065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Real-Time security assessment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Post event analysis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Good matching with PMU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as the starting point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Event recreation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Perform what-if analysis</a:t>
            </a:r>
          </a:p>
          <a:p>
            <a:pPr lvl="2" algn="ctr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R&amp;D Department (BAT)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with Academia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RPI’s </a:t>
            </a:r>
            <a:r>
              <a:rPr lang="en-US" dirty="0"/>
              <a:t>Phasor O</a:t>
            </a:r>
            <a:r>
              <a:rPr lang="en-US" dirty="0" smtClean="0"/>
              <a:t>nly </a:t>
            </a:r>
            <a:r>
              <a:rPr lang="en-US" dirty="0"/>
              <a:t>State </a:t>
            </a:r>
            <a:r>
              <a:rPr lang="en-US" dirty="0" smtClean="0"/>
              <a:t>Estimator (PSE)</a:t>
            </a:r>
          </a:p>
          <a:p>
            <a:pPr lvl="1"/>
            <a:r>
              <a:rPr lang="en-US" dirty="0" smtClean="0"/>
              <a:t>Deployed in development openPDC &amp; PhasorPoint</a:t>
            </a:r>
          </a:p>
          <a:p>
            <a:pPr lvl="2"/>
            <a:r>
              <a:rPr lang="en-US" dirty="0" smtClean="0"/>
              <a:t>Estimated values</a:t>
            </a:r>
          </a:p>
          <a:p>
            <a:pPr lvl="2"/>
            <a:r>
              <a:rPr lang="en-US" dirty="0" smtClean="0"/>
              <a:t>Pseudo measurements</a:t>
            </a:r>
          </a:p>
          <a:p>
            <a:pPr lvl="2"/>
            <a:r>
              <a:rPr lang="en-US" dirty="0" smtClean="0"/>
              <a:t>Angle biases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530342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107020"/>
            <a:ext cx="4572001" cy="21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_white_cover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iso_white_cover</Template>
  <TotalTime>301</TotalTime>
  <Words>636</Words>
  <Application>Microsoft Office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iso_white_cover</vt:lpstr>
      <vt:lpstr>PowerPoint Presentation</vt:lpstr>
      <vt:lpstr>Synchrophasor Architecture</vt:lpstr>
      <vt:lpstr>Operational use</vt:lpstr>
      <vt:lpstr>Operational Use</vt:lpstr>
      <vt:lpstr>Power Plant Model Validation (MOD-26 &amp; MOD-27)</vt:lpstr>
      <vt:lpstr>System Wide Model Validation (MOD-33)</vt:lpstr>
      <vt:lpstr>Pilot On-line Transient Stability Assessment </vt:lpstr>
      <vt:lpstr>R&amp;D</vt:lpstr>
      <vt:lpstr>Collaborations with Academia</vt:lpstr>
      <vt:lpstr>Collaborations with Academia – continued</vt:lpstr>
      <vt:lpstr>Collaborations with Academia – continued</vt:lpstr>
      <vt:lpstr>In-house R&amp;D – Oscillation Monitoring Strategy</vt:lpstr>
      <vt:lpstr>In-house R&amp;D – Oscillation Source Location (OSL) tool</vt:lpstr>
      <vt:lpstr>In-house R&amp;D  – Oscillation Management </vt:lpstr>
      <vt:lpstr>In-house R&amp;D – Other</vt:lpstr>
      <vt:lpstr>R&amp;D with Vendors</vt:lpstr>
      <vt:lpstr>Other Ongoing Efforts</vt:lpstr>
      <vt:lpstr>PowerPoint Presentation</vt:lpstr>
    </vt:vector>
  </TitlesOfParts>
  <Company>ISO New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Zhang</dc:creator>
  <cp:lastModifiedBy>Frankie Zhang</cp:lastModifiedBy>
  <cp:revision>277</cp:revision>
  <dcterms:created xsi:type="dcterms:W3CDTF">2016-09-15T21:04:06Z</dcterms:created>
  <dcterms:modified xsi:type="dcterms:W3CDTF">2016-10-03T17:39:38Z</dcterms:modified>
</cp:coreProperties>
</file>