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732" r:id="rId3"/>
    <p:sldMasterId id="2147483744" r:id="rId4"/>
  </p:sldMasterIdLst>
  <p:notesMasterIdLst>
    <p:notesMasterId r:id="rId22"/>
  </p:notesMasterIdLst>
  <p:handoutMasterIdLst>
    <p:handoutMasterId r:id="rId23"/>
  </p:handoutMasterIdLst>
  <p:sldIdLst>
    <p:sldId id="284" r:id="rId5"/>
    <p:sldId id="283" r:id="rId6"/>
    <p:sldId id="285" r:id="rId7"/>
    <p:sldId id="287" r:id="rId8"/>
    <p:sldId id="301" r:id="rId9"/>
    <p:sldId id="289" r:id="rId10"/>
    <p:sldId id="292" r:id="rId11"/>
    <p:sldId id="290" r:id="rId12"/>
    <p:sldId id="293" r:id="rId13"/>
    <p:sldId id="294" r:id="rId14"/>
    <p:sldId id="295" r:id="rId15"/>
    <p:sldId id="296" r:id="rId16"/>
    <p:sldId id="297" r:id="rId17"/>
    <p:sldId id="298" r:id="rId18"/>
    <p:sldId id="299" r:id="rId19"/>
    <p:sldId id="300" r:id="rId20"/>
    <p:sldId id="277"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FF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85" autoAdjust="0"/>
  </p:normalViewPr>
  <p:slideViewPr>
    <p:cSldViewPr>
      <p:cViewPr>
        <p:scale>
          <a:sx n="100" d="100"/>
          <a:sy n="100" d="100"/>
        </p:scale>
        <p:origin x="-869"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2.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17BCE2F-D61D-4E62-9703-CE4355CD4BE1}" type="datetimeFigureOut">
              <a:rPr lang="en-US"/>
              <a:pPr>
                <a:defRPr/>
              </a:pPr>
              <a:t>10/11/2016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F89C0AE-FA5D-4CAC-A347-B98AF004D18F}" type="slidenum">
              <a:rPr lang="en-US"/>
              <a:pPr>
                <a:defRPr/>
              </a:pPr>
              <a:t>‹#›</a:t>
            </a:fld>
            <a:endParaRPr lang="en-US"/>
          </a:p>
        </p:txBody>
      </p:sp>
    </p:spTree>
    <p:extLst>
      <p:ext uri="{BB962C8B-B14F-4D97-AF65-F5344CB8AC3E}">
        <p14:creationId xmlns:p14="http://schemas.microsoft.com/office/powerpoint/2010/main" val="262530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1A9F68A-0DBD-43D5-954F-5B0E34CD104D}" type="datetimeFigureOut">
              <a:rPr lang="en-US"/>
              <a:pPr>
                <a:defRPr/>
              </a:pPr>
              <a:t>10/11/2016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B3FFB0F-448F-4553-814C-95956908CAC5}" type="slidenum">
              <a:rPr lang="en-US"/>
              <a:pPr>
                <a:defRPr/>
              </a:pPr>
              <a:t>‹#›</a:t>
            </a:fld>
            <a:endParaRPr lang="en-US"/>
          </a:p>
        </p:txBody>
      </p:sp>
    </p:spTree>
    <p:extLst>
      <p:ext uri="{BB962C8B-B14F-4D97-AF65-F5344CB8AC3E}">
        <p14:creationId xmlns:p14="http://schemas.microsoft.com/office/powerpoint/2010/main" val="29419165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1DBD13-F53F-4A91-8F45-EF9B54637DC4}" type="slidenum">
              <a:rPr lang="es-ES"/>
              <a:pPr/>
              <a:t>1</a:t>
            </a:fld>
            <a:endParaRPr lang="es-E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p:spPr>
      </p:sp>
      <p:sp>
        <p:nvSpPr>
          <p:cNvPr id="114691"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114692" name="Rectangle 4"/>
          <p:cNvSpPr>
            <a:spLocks noChangeArrowheads="1"/>
          </p:cNvSpPr>
          <p:nvPr/>
        </p:nvSpPr>
        <p:spPr bwMode="auto">
          <a:xfrm>
            <a:off x="806450" y="4559300"/>
            <a:ext cx="5348288" cy="2432050"/>
          </a:xfrm>
          <a:prstGeom prst="rect">
            <a:avLst/>
          </a:prstGeom>
          <a:noFill/>
          <a:ln w="12700">
            <a:noFill/>
            <a:miter lim="800000"/>
            <a:headEnd type="none" w="sm" len="sm"/>
            <a:tailEnd type="none" w="sm" len="sm"/>
          </a:ln>
          <a:effectLst/>
        </p:spPr>
        <p:txBody>
          <a:bodyPr lIns="91433" tIns="45717" rIns="91433" bIns="45717" anchor="ctr">
            <a:spAutoFit/>
          </a:bodyPr>
          <a:lstStyle/>
          <a:p>
            <a:pPr eaLnBrk="0" hangingPunct="0"/>
            <a:r>
              <a:rPr lang="en-US" sz="1200">
                <a:solidFill>
                  <a:prstClr val="black"/>
                </a:solidFill>
                <a:latin typeface="Times New Roman" pitchFamily="18" charset="0"/>
                <a:ea typeface="ＭＳ Ｐゴシック" charset="0"/>
              </a:rPr>
              <a:t>This </a:t>
            </a:r>
            <a:r>
              <a:rPr lang="en-US" sz="1200" smtClean="0">
                <a:solidFill>
                  <a:prstClr val="black"/>
                </a:solidFill>
                <a:latin typeface="Times New Roman" pitchFamily="18" charset="0"/>
                <a:ea typeface="ＭＳ Ｐゴシック" charset="0"/>
              </a:rPr>
              <a:t>Society </a:t>
            </a:r>
            <a:r>
              <a:rPr lang="en-US" sz="1200" dirty="0">
                <a:solidFill>
                  <a:prstClr val="black"/>
                </a:solidFill>
                <a:latin typeface="Times New Roman" pitchFamily="18" charset="0"/>
                <a:ea typeface="ＭＳ Ｐゴシック" charset="0"/>
              </a:rPr>
              <a:t>was founded almost 125 years ago with the mission of serving the members of our profession. </a:t>
            </a:r>
          </a:p>
          <a:p>
            <a:pPr eaLnBrk="0" hangingPunct="0"/>
            <a:endParaRPr lang="en-US" sz="1200" dirty="0">
              <a:solidFill>
                <a:prstClr val="black"/>
              </a:solidFill>
              <a:latin typeface="Times New Roman" pitchFamily="18" charset="0"/>
              <a:ea typeface="ＭＳ Ｐゴシック" charset="0"/>
            </a:endParaRPr>
          </a:p>
          <a:p>
            <a:pPr eaLnBrk="0" hangingPunct="0"/>
            <a:r>
              <a:rPr lang="en-US" sz="1200" dirty="0">
                <a:solidFill>
                  <a:prstClr val="black"/>
                </a:solidFill>
                <a:latin typeface="Times New Roman" pitchFamily="18" charset="0"/>
                <a:ea typeface="ＭＳ Ｐゴシック" charset="0"/>
              </a:rPr>
              <a:t>Our mission is</a:t>
            </a:r>
            <a:r>
              <a:rPr lang="en-US" sz="1200" i="1" dirty="0">
                <a:solidFill>
                  <a:prstClr val="black"/>
                </a:solidFill>
                <a:latin typeface="Times New Roman" pitchFamily="18" charset="0"/>
                <a:ea typeface="ＭＳ Ｐゴシック" charset="0"/>
              </a:rPr>
              <a:t> </a:t>
            </a:r>
            <a:r>
              <a:rPr lang="en-US" sz="1200" dirty="0">
                <a:solidFill>
                  <a:prstClr val="black"/>
                </a:solidFill>
                <a:latin typeface="Times New Roman" pitchFamily="18" charset="0"/>
                <a:ea typeface="ＭＳ Ｐゴシック" charset="0"/>
              </a:rPr>
              <a:t>to be the leading provider of scientific and engineering information on electric power and energy for the betterment </a:t>
            </a:r>
            <a:r>
              <a:rPr lang="en-US" sz="1200">
                <a:solidFill>
                  <a:prstClr val="black"/>
                </a:solidFill>
                <a:latin typeface="Times New Roman" pitchFamily="18" charset="0"/>
                <a:ea typeface="ＭＳ Ｐゴシック" charset="0"/>
              </a:rPr>
              <a:t>of </a:t>
            </a:r>
            <a:r>
              <a:rPr lang="en-US" sz="1200" smtClean="0">
                <a:solidFill>
                  <a:prstClr val="black"/>
                </a:solidFill>
                <a:latin typeface="Times New Roman" pitchFamily="18" charset="0"/>
                <a:ea typeface="ＭＳ Ｐゴシック" charset="0"/>
              </a:rPr>
              <a:t>society </a:t>
            </a:r>
            <a:r>
              <a:rPr lang="en-US" sz="1200" dirty="0">
                <a:solidFill>
                  <a:prstClr val="black"/>
                </a:solidFill>
                <a:latin typeface="Times New Roman" pitchFamily="18" charset="0"/>
                <a:ea typeface="ＭＳ Ｐゴシック" charset="0"/>
              </a:rPr>
              <a:t>and the preferred professional development source for our members</a:t>
            </a:r>
            <a:r>
              <a:rPr lang="en-US" sz="1200" i="1" dirty="0">
                <a:solidFill>
                  <a:prstClr val="black"/>
                </a:solidFill>
                <a:latin typeface="Times New Roman" pitchFamily="18" charset="0"/>
                <a:ea typeface="ＭＳ Ｐゴシック" charset="0"/>
              </a:rPr>
              <a:t>. </a:t>
            </a:r>
          </a:p>
          <a:p>
            <a:pPr eaLnBrk="0" hangingPunct="0"/>
            <a:endParaRPr lang="en-US" sz="1200" dirty="0">
              <a:solidFill>
                <a:prstClr val="black"/>
              </a:solidFill>
              <a:latin typeface="Times New Roman" pitchFamily="18" charset="0"/>
              <a:ea typeface="ＭＳ Ｐゴシック" charset="0"/>
            </a:endParaRPr>
          </a:p>
          <a:p>
            <a:pPr eaLnBrk="0" hangingPunct="0"/>
            <a:r>
              <a:rPr lang="en-US" sz="1200" dirty="0">
                <a:solidFill>
                  <a:prstClr val="black"/>
                </a:solidFill>
                <a:latin typeface="Times New Roman" pitchFamily="18" charset="0"/>
                <a:ea typeface="ＭＳ Ｐゴシック" charset="0"/>
              </a:rPr>
              <a:t>Our mission going forward will continue to be the same while our profession faces an environment of rapid and often breathtaking change.  </a:t>
            </a:r>
          </a:p>
          <a:p>
            <a:pPr eaLnBrk="0" hangingPunct="0"/>
            <a:endParaRPr lang="en-US" sz="1200" dirty="0">
              <a:solidFill>
                <a:prstClr val="black"/>
              </a:solidFill>
              <a:latin typeface="Times New Roman" pitchFamily="18" charset="0"/>
              <a:ea typeface="ＭＳ Ｐゴシック" charset="0"/>
            </a:endParaRPr>
          </a:p>
          <a:p>
            <a:pPr eaLnBrk="0" hangingPunct="0"/>
            <a:r>
              <a:rPr lang="en-US" sz="1200" dirty="0">
                <a:solidFill>
                  <a:prstClr val="black"/>
                </a:solidFill>
                <a:latin typeface="Times New Roman" pitchFamily="18" charset="0"/>
                <a:ea typeface="ＭＳ Ｐゴシック" charset="0"/>
              </a:rPr>
              <a:t>Our task is to address the many challenges that lay before us.  To do this, we need to take advantage of our heritage and strengths while aggressively pursuing opportunities that will enable us to continue another 125 years and beyond.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6AB7BB-8646-4F0F-A5D0-D8A20453EB4F}" type="slidenum">
              <a:rPr lang="es-ES">
                <a:solidFill>
                  <a:prstClr val="black"/>
                </a:solidFill>
              </a:rPr>
              <a:pPr/>
              <a:t>3</a:t>
            </a:fld>
            <a:endParaRPr lang="es-ES">
              <a:solidFill>
                <a:prstClr val="black"/>
              </a:solidFill>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6AB7BB-8646-4F0F-A5D0-D8A20453EB4F}" type="slidenum">
              <a:rPr lang="es-ES">
                <a:solidFill>
                  <a:prstClr val="black"/>
                </a:solidFill>
              </a:rPr>
              <a:pPr/>
              <a:t>4</a:t>
            </a:fld>
            <a:endParaRPr lang="es-ES">
              <a:solidFill>
                <a:prstClr val="black"/>
              </a:solidFill>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sz="1200" dirty="0" smtClean="0">
              <a:solidFill>
                <a:schemeClr val="bg1">
                  <a:lumMod val="65000"/>
                </a:schemeClr>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3FFB0F-448F-4553-814C-95956908CAC5}" type="slidenum">
              <a:rPr lang="en-US" smtClean="0"/>
              <a:pPr>
                <a:defRPr/>
              </a:pPr>
              <a:t>5</a:t>
            </a:fld>
            <a:endParaRPr lang="en-US"/>
          </a:p>
        </p:txBody>
      </p:sp>
    </p:spTree>
    <p:extLst>
      <p:ext uri="{BB962C8B-B14F-4D97-AF65-F5344CB8AC3E}">
        <p14:creationId xmlns:p14="http://schemas.microsoft.com/office/powerpoint/2010/main" val="2183123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3FFB0F-448F-4553-814C-95956908CAC5}" type="slidenum">
              <a:rPr lang="en-US" smtClean="0"/>
              <a:pPr>
                <a:defRPr/>
              </a:pPr>
              <a:t>15</a:t>
            </a:fld>
            <a:endParaRPr lang="en-US"/>
          </a:p>
        </p:txBody>
      </p:sp>
    </p:spTree>
    <p:extLst>
      <p:ext uri="{BB962C8B-B14F-4D97-AF65-F5344CB8AC3E}">
        <p14:creationId xmlns:p14="http://schemas.microsoft.com/office/powerpoint/2010/main" val="4121475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3FFB0F-448F-4553-814C-95956908CAC5}" type="slidenum">
              <a:rPr lang="en-US" smtClean="0"/>
              <a:pPr>
                <a:defRPr/>
              </a:pPr>
              <a:t>16</a:t>
            </a:fld>
            <a:endParaRPr lang="en-US"/>
          </a:p>
        </p:txBody>
      </p:sp>
    </p:spTree>
    <p:extLst>
      <p:ext uri="{BB962C8B-B14F-4D97-AF65-F5344CB8AC3E}">
        <p14:creationId xmlns:p14="http://schemas.microsoft.com/office/powerpoint/2010/main" val="4121475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168C95-93CB-440D-B1E2-7E95429561AD}" type="slidenum">
              <a:rPr lang="es-ES"/>
              <a:pPr/>
              <a:t>17</a:t>
            </a:fld>
            <a:endParaRPr lang="es-E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dirty="0" smtClean="0"/>
              <a:t>Top is Highgate, bottom</a:t>
            </a:r>
            <a:r>
              <a:rPr lang="en-US" baseline="0" dirty="0" smtClean="0"/>
              <a:t> is Technical Seminar and Stafford Hill</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1905000" y="6477000"/>
            <a:ext cx="2133600" cy="365125"/>
          </a:xfrm>
        </p:spPr>
        <p:txBody>
          <a:bodyPr/>
          <a:lstStyle>
            <a:lvl1pPr>
              <a:defRPr/>
            </a:lvl1pPr>
          </a:lstStyle>
          <a:p>
            <a:pPr>
              <a:defRPr/>
            </a:pPr>
            <a:fld id="{13033A31-6CBD-46C5-B662-01F20C32BF55}" type="datetime1">
              <a:rPr lang="en-US" smtClean="0"/>
              <a:pPr>
                <a:defRPr/>
              </a:pPr>
              <a:t>10/11/2016</a:t>
            </a:fld>
            <a:endParaRPr lang="en-US"/>
          </a:p>
        </p:txBody>
      </p:sp>
      <p:sp>
        <p:nvSpPr>
          <p:cNvPr id="5" name="Footer Placeholder 4"/>
          <p:cNvSpPr>
            <a:spLocks noGrp="1"/>
          </p:cNvSpPr>
          <p:nvPr>
            <p:ph type="ftr" sz="quarter" idx="11"/>
          </p:nvPr>
        </p:nvSpPr>
        <p:spPr>
          <a:xfrm>
            <a:off x="4114800" y="6477000"/>
            <a:ext cx="2895600" cy="365125"/>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934200" y="0"/>
            <a:ext cx="2209800" cy="365125"/>
          </a:xfrm>
        </p:spPr>
        <p:txBody>
          <a:bodyPr/>
          <a:lstStyle>
            <a:lvl1pPr>
              <a:defRPr/>
            </a:lvl1pPr>
          </a:lstStyle>
          <a:p>
            <a:pPr>
              <a:defRPr/>
            </a:pPr>
            <a:fld id="{1187C20E-1F2E-4809-B9E2-100F2AADB42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83D75-1D6C-42F7-88DC-2F3FF3109AEF}" type="datetime1">
              <a:rPr lang="en-US" smtClean="0"/>
              <a:pPr>
                <a:defRPr/>
              </a:pPr>
              <a:t>10/11/2016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Hampton Roads Chapter Chair Jennifer Ammentorp</a:t>
            </a:r>
            <a:endParaRPr lang="en-US"/>
          </a:p>
        </p:txBody>
      </p:sp>
      <p:sp>
        <p:nvSpPr>
          <p:cNvPr id="6" name="Slide Number Placeholder 5"/>
          <p:cNvSpPr>
            <a:spLocks noGrp="1"/>
          </p:cNvSpPr>
          <p:nvPr>
            <p:ph type="sldNum" sz="quarter" idx="12"/>
          </p:nvPr>
        </p:nvSpPr>
        <p:spPr/>
        <p:txBody>
          <a:bodyPr/>
          <a:lstStyle>
            <a:lvl1pPr>
              <a:defRPr/>
            </a:lvl1pPr>
          </a:lstStyle>
          <a:p>
            <a:pPr>
              <a:defRPr/>
            </a:pPr>
            <a:fld id="{6CE46EEC-13A4-413A-89D0-B2CAFE7902A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ADCE3F-81B2-4DD2-868D-AC3DCCD1FCB2}" type="datetime1">
              <a:rPr lang="en-US" smtClean="0"/>
              <a:pPr>
                <a:defRPr/>
              </a:pPr>
              <a:t>10/11/2016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Hampton Roads Chapter Chair Jennifer Ammentorp</a:t>
            </a:r>
            <a:endParaRPr lang="en-US"/>
          </a:p>
        </p:txBody>
      </p:sp>
      <p:sp>
        <p:nvSpPr>
          <p:cNvPr id="6" name="Slide Number Placeholder 5"/>
          <p:cNvSpPr>
            <a:spLocks noGrp="1"/>
          </p:cNvSpPr>
          <p:nvPr>
            <p:ph type="sldNum" sz="quarter" idx="12"/>
          </p:nvPr>
        </p:nvSpPr>
        <p:spPr/>
        <p:txBody>
          <a:bodyPr/>
          <a:lstStyle>
            <a:lvl1pPr>
              <a:defRPr/>
            </a:lvl1pPr>
          </a:lstStyle>
          <a:p>
            <a:pPr>
              <a:defRPr/>
            </a:pPr>
            <a:fld id="{34BBCCEA-27B6-4C84-9D21-A548A690A64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1905000" y="6477000"/>
            <a:ext cx="2133600" cy="365125"/>
          </a:xfrm>
        </p:spPr>
        <p:txBody>
          <a:bodyPr/>
          <a:lstStyle>
            <a:lvl1pPr>
              <a:defRPr/>
            </a:lvl1pPr>
          </a:lstStyle>
          <a:p>
            <a:pPr>
              <a:defRPr/>
            </a:pPr>
            <a:fld id="{5D6ED9BE-3A33-2A43-851A-1DAF55F03710}" type="datetime1">
              <a:rPr lang="en-US"/>
              <a:pPr>
                <a:defRPr/>
              </a:pPr>
              <a:t>10/11/2016</a:t>
            </a:fld>
            <a:endParaRPr lang="en-US"/>
          </a:p>
        </p:txBody>
      </p:sp>
      <p:sp>
        <p:nvSpPr>
          <p:cNvPr id="5" name="Footer Placeholder 4"/>
          <p:cNvSpPr>
            <a:spLocks noGrp="1"/>
          </p:cNvSpPr>
          <p:nvPr>
            <p:ph type="ftr" sz="quarter" idx="11"/>
          </p:nvPr>
        </p:nvSpPr>
        <p:spPr>
          <a:xfrm>
            <a:off x="4114800" y="6477000"/>
            <a:ext cx="2895600" cy="365125"/>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934200" y="0"/>
            <a:ext cx="2209800" cy="365125"/>
          </a:xfrm>
        </p:spPr>
        <p:txBody>
          <a:bodyPr/>
          <a:lstStyle>
            <a:lvl1pPr>
              <a:defRPr/>
            </a:lvl1pPr>
          </a:lstStyle>
          <a:p>
            <a:pPr>
              <a:defRPr/>
            </a:pPr>
            <a:fld id="{4C682FC5-B8DC-D542-B984-D22ACB16C5C7}" type="slidenum">
              <a:rPr lang="en-US"/>
              <a:pPr>
                <a:defRPr/>
              </a:pPr>
              <a:t>‹#›</a:t>
            </a:fld>
            <a:endParaRPr lang="en-US"/>
          </a:p>
        </p:txBody>
      </p:sp>
    </p:spTree>
    <p:extLst>
      <p:ext uri="{BB962C8B-B14F-4D97-AF65-F5344CB8AC3E}">
        <p14:creationId xmlns:p14="http://schemas.microsoft.com/office/powerpoint/2010/main" val="4250140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7DDFFF-EFC3-C74F-9337-3DF9E015984B}" type="datetime1">
              <a:rPr lang="en-US"/>
              <a:pPr>
                <a:defRPr/>
              </a:pPr>
              <a:t>10/11/2016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5819137-8C0B-104E-9C10-CB932749E25D}" type="slidenum">
              <a:rPr lang="en-US"/>
              <a:pPr>
                <a:defRPr/>
              </a:pPr>
              <a:t>‹#›</a:t>
            </a:fld>
            <a:endParaRPr lang="en-US"/>
          </a:p>
        </p:txBody>
      </p:sp>
    </p:spTree>
    <p:extLst>
      <p:ext uri="{BB962C8B-B14F-4D97-AF65-F5344CB8AC3E}">
        <p14:creationId xmlns:p14="http://schemas.microsoft.com/office/powerpoint/2010/main" val="1106118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F8DCE45-1AD6-7747-91CF-C61FA25CE72F}" type="datetime1">
              <a:rPr lang="en-US"/>
              <a:pPr>
                <a:defRPr/>
              </a:pPr>
              <a:t>10/11/2016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1B2ED63-778A-3C41-A41E-265702381E4B}" type="slidenum">
              <a:rPr lang="en-US"/>
              <a:pPr>
                <a:defRPr/>
              </a:pPr>
              <a:t>‹#›</a:t>
            </a:fld>
            <a:endParaRPr lang="en-US"/>
          </a:p>
        </p:txBody>
      </p:sp>
    </p:spTree>
    <p:extLst>
      <p:ext uri="{BB962C8B-B14F-4D97-AF65-F5344CB8AC3E}">
        <p14:creationId xmlns:p14="http://schemas.microsoft.com/office/powerpoint/2010/main" val="1003435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C49A9B9-B64B-A745-B0E3-6BDB6CDA950C}" type="datetime1">
              <a:rPr lang="en-US"/>
              <a:pPr>
                <a:defRPr/>
              </a:pPr>
              <a:t>10/11/2016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8784081-6517-0B46-B88E-39AEF1E7EE90}" type="slidenum">
              <a:rPr lang="en-US"/>
              <a:pPr>
                <a:defRPr/>
              </a:pPr>
              <a:t>‹#›</a:t>
            </a:fld>
            <a:endParaRPr lang="en-US"/>
          </a:p>
        </p:txBody>
      </p:sp>
    </p:spTree>
    <p:extLst>
      <p:ext uri="{BB962C8B-B14F-4D97-AF65-F5344CB8AC3E}">
        <p14:creationId xmlns:p14="http://schemas.microsoft.com/office/powerpoint/2010/main" val="3815757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704A553-6B37-CF40-BB4B-E4B7FDE2BDA9}" type="datetime1">
              <a:rPr lang="en-US"/>
              <a:pPr>
                <a:defRPr/>
              </a:pPr>
              <a:t>10/11/2016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08FD54C-371C-5F49-970F-A1E11C5F2265}" type="slidenum">
              <a:rPr lang="en-US"/>
              <a:pPr>
                <a:defRPr/>
              </a:pPr>
              <a:t>‹#›</a:t>
            </a:fld>
            <a:endParaRPr lang="en-US"/>
          </a:p>
        </p:txBody>
      </p:sp>
    </p:spTree>
    <p:extLst>
      <p:ext uri="{BB962C8B-B14F-4D97-AF65-F5344CB8AC3E}">
        <p14:creationId xmlns:p14="http://schemas.microsoft.com/office/powerpoint/2010/main" val="1682957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8C4C600-C189-7A4F-A9BE-D75FAAA4E8E9}" type="datetime1">
              <a:rPr lang="en-US"/>
              <a:pPr>
                <a:defRPr/>
              </a:pPr>
              <a:t>10/11/2016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DF19C3-3452-9F43-808C-74CADA002850}" type="slidenum">
              <a:rPr lang="en-US"/>
              <a:pPr>
                <a:defRPr/>
              </a:pPr>
              <a:t>‹#›</a:t>
            </a:fld>
            <a:endParaRPr lang="en-US"/>
          </a:p>
        </p:txBody>
      </p:sp>
    </p:spTree>
    <p:extLst>
      <p:ext uri="{BB962C8B-B14F-4D97-AF65-F5344CB8AC3E}">
        <p14:creationId xmlns:p14="http://schemas.microsoft.com/office/powerpoint/2010/main" val="3664805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86C862-3263-FF4F-8AD8-43DD7BE4F414}" type="datetime1">
              <a:rPr lang="en-US"/>
              <a:pPr>
                <a:defRPr/>
              </a:pPr>
              <a:t>10/11/2016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1177FC4-F2CC-B649-A3F3-88B18070E1E8}" type="slidenum">
              <a:rPr lang="en-US"/>
              <a:pPr>
                <a:defRPr/>
              </a:pPr>
              <a:t>‹#›</a:t>
            </a:fld>
            <a:endParaRPr lang="en-US"/>
          </a:p>
        </p:txBody>
      </p:sp>
    </p:spTree>
    <p:extLst>
      <p:ext uri="{BB962C8B-B14F-4D97-AF65-F5344CB8AC3E}">
        <p14:creationId xmlns:p14="http://schemas.microsoft.com/office/powerpoint/2010/main" val="2993060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0D1129-B5BE-CF47-ADFE-90386AC1E0C8}" type="datetime1">
              <a:rPr lang="en-US"/>
              <a:pPr>
                <a:defRPr/>
              </a:pPr>
              <a:t>10/11/2016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38F296-A5EA-7145-B4D6-C66F141309CD}" type="slidenum">
              <a:rPr lang="en-US"/>
              <a:pPr>
                <a:defRPr/>
              </a:pPr>
              <a:t>‹#›</a:t>
            </a:fld>
            <a:endParaRPr lang="en-US"/>
          </a:p>
        </p:txBody>
      </p:sp>
    </p:spTree>
    <p:extLst>
      <p:ext uri="{BB962C8B-B14F-4D97-AF65-F5344CB8AC3E}">
        <p14:creationId xmlns:p14="http://schemas.microsoft.com/office/powerpoint/2010/main" val="2714385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dirty="0" smtClean="0"/>
              <a:t>10/12/2016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FFE4B61-D119-4C2A-B0FD-8BB9E4349C88}" type="slidenum">
              <a:rPr lang="en-US"/>
              <a:pPr>
                <a:defRPr/>
              </a:pPr>
              <a:t>‹#›</a:t>
            </a:fld>
            <a:endParaRPr lang="en-US" dirty="0"/>
          </a:p>
        </p:txBody>
      </p:sp>
      <p:sp>
        <p:nvSpPr>
          <p:cNvPr id="7" name="Footer Placeholder 4"/>
          <p:cNvSpPr>
            <a:spLocks noGrp="1"/>
          </p:cNvSpPr>
          <p:nvPr>
            <p:ph type="ftr" sz="quarter" idx="4294967295"/>
          </p:nvPr>
        </p:nvSpPr>
        <p:spPr>
          <a:xfrm>
            <a:off x="4419600" y="64928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defRPr>
            </a:lvl1pPr>
          </a:lstStyle>
          <a:p>
            <a:pPr algn="r">
              <a:defRPr/>
            </a:pPr>
            <a:r>
              <a:rPr lang="en-US" dirty="0"/>
              <a:t>2016 Phasor Measurement Applications</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DC54776-958C-2F49-8E2F-3F531D895F09}" type="datetime1">
              <a:rPr lang="en-US"/>
              <a:pPr>
                <a:defRPr/>
              </a:pPr>
              <a:t>10/11/2016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46B1CD-C396-154D-851F-4BCEAFEF15A6}" type="slidenum">
              <a:rPr lang="en-US"/>
              <a:pPr>
                <a:defRPr/>
              </a:pPr>
              <a:t>‹#›</a:t>
            </a:fld>
            <a:endParaRPr lang="en-US"/>
          </a:p>
        </p:txBody>
      </p:sp>
    </p:spTree>
    <p:extLst>
      <p:ext uri="{BB962C8B-B14F-4D97-AF65-F5344CB8AC3E}">
        <p14:creationId xmlns:p14="http://schemas.microsoft.com/office/powerpoint/2010/main" val="174839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7374C7-BD02-8F42-A76C-73E8A7332E39}" type="datetime1">
              <a:rPr lang="en-US"/>
              <a:pPr>
                <a:defRPr/>
              </a:pPr>
              <a:t>10/11/2016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56AF4A-4A5F-4D4F-AD64-B02AB15A5CF7}" type="slidenum">
              <a:rPr lang="en-US"/>
              <a:pPr>
                <a:defRPr/>
              </a:pPr>
              <a:t>‹#›</a:t>
            </a:fld>
            <a:endParaRPr lang="en-US"/>
          </a:p>
        </p:txBody>
      </p:sp>
    </p:spTree>
    <p:extLst>
      <p:ext uri="{BB962C8B-B14F-4D97-AF65-F5344CB8AC3E}">
        <p14:creationId xmlns:p14="http://schemas.microsoft.com/office/powerpoint/2010/main" val="1730699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83B32E-9F3E-AE4A-9BEC-B30A0E7208BB}" type="datetime1">
              <a:rPr lang="en-US"/>
              <a:pPr>
                <a:defRPr/>
              </a:pPr>
              <a:t>10/11/2016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9FE4C99-16CB-024D-AE44-9458FF78E1FB}" type="slidenum">
              <a:rPr lang="en-US"/>
              <a:pPr>
                <a:defRPr/>
              </a:pPr>
              <a:t>‹#›</a:t>
            </a:fld>
            <a:endParaRPr lang="en-US"/>
          </a:p>
        </p:txBody>
      </p:sp>
    </p:spTree>
    <p:extLst>
      <p:ext uri="{BB962C8B-B14F-4D97-AF65-F5344CB8AC3E}">
        <p14:creationId xmlns:p14="http://schemas.microsoft.com/office/powerpoint/2010/main" val="250373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1905000" y="6477000"/>
            <a:ext cx="2133600" cy="365125"/>
          </a:xfrm>
        </p:spPr>
        <p:txBody>
          <a:bodyPr/>
          <a:lstStyle>
            <a:lvl1pPr>
              <a:defRPr/>
            </a:lvl1pPr>
          </a:lstStyle>
          <a:p>
            <a:pPr>
              <a:defRPr/>
            </a:pPr>
            <a:fld id="{13033A31-6CBD-46C5-B662-01F20C32BF55}" type="datetime1">
              <a:rPr lang="en-US" smtClean="0">
                <a:solidFill>
                  <a:prstClr val="black">
                    <a:tint val="75000"/>
                  </a:prstClr>
                </a:solidFill>
              </a:rPr>
              <a:pPr>
                <a:defRPr/>
              </a:pPr>
              <a:t>10/11/2016</a:t>
            </a:fld>
            <a:endParaRPr lang="en-US">
              <a:solidFill>
                <a:prstClr val="black">
                  <a:tint val="75000"/>
                </a:prstClr>
              </a:solidFill>
            </a:endParaRPr>
          </a:p>
        </p:txBody>
      </p:sp>
      <p:sp>
        <p:nvSpPr>
          <p:cNvPr id="5" name="Footer Placeholder 4"/>
          <p:cNvSpPr>
            <a:spLocks noGrp="1"/>
          </p:cNvSpPr>
          <p:nvPr>
            <p:ph type="ftr" sz="quarter" idx="11"/>
          </p:nvPr>
        </p:nvSpPr>
        <p:spPr>
          <a:xfrm>
            <a:off x="4114800" y="6477000"/>
            <a:ext cx="2895600" cy="365125"/>
          </a:xfrm>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934200" y="0"/>
            <a:ext cx="2209800" cy="365125"/>
          </a:xfrm>
        </p:spPr>
        <p:txBody>
          <a:bodyPr/>
          <a:lstStyle>
            <a:lvl1pPr>
              <a:defRPr/>
            </a:lvl1pPr>
          </a:lstStyle>
          <a:p>
            <a:pPr>
              <a:defRPr/>
            </a:pPr>
            <a:fld id="{1187C20E-1F2E-4809-B9E2-100F2AADB42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69399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CE9210D-B2F4-47D1-8FEE-41594F049A06}" type="datetime1">
              <a:rPr lang="en-US" smtClean="0">
                <a:solidFill>
                  <a:prstClr val="black">
                    <a:tint val="75000"/>
                  </a:prstClr>
                </a:solidFill>
              </a:rPr>
              <a:pPr>
                <a:defRPr/>
              </a:pPr>
              <a:t>10/11/2016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FFE4B61-D119-4C2A-B0FD-8BB9E4349C8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4077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0F3ADB9-B2CA-4D73-95EA-E696BABAFADF}" type="datetime1">
              <a:rPr lang="en-US" smtClean="0">
                <a:solidFill>
                  <a:prstClr val="black">
                    <a:tint val="75000"/>
                  </a:prstClr>
                </a:solidFill>
              </a:rPr>
              <a:pPr>
                <a:defRPr/>
              </a:pPr>
              <a:t>10/11/2016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Hampton Roads Chapter Chair Jennifer Ammentorp</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4E44AA-0150-4A50-A27C-0310240D412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04565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BA14D7-66A8-439E-A111-E0C6AE089A15}" type="datetime1">
              <a:rPr lang="en-US" smtClean="0">
                <a:solidFill>
                  <a:prstClr val="black">
                    <a:tint val="75000"/>
                  </a:prstClr>
                </a:solidFill>
              </a:rPr>
              <a:pPr>
                <a:defRPr/>
              </a:pPr>
              <a:t>10/11/2016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Hampton Roads Chapter Chair Jennifer Ammentorp</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63821DF-A11E-4644-91CD-53DC8D5D7B6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338337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6D72711-7007-40EE-AE04-DB4673CF7395}" type="datetime1">
              <a:rPr lang="en-US" smtClean="0">
                <a:solidFill>
                  <a:prstClr val="black">
                    <a:tint val="75000"/>
                  </a:prstClr>
                </a:solidFill>
              </a:rPr>
              <a:pPr>
                <a:defRPr/>
              </a:pPr>
              <a:t>10/11/2016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Hampton Roads Chapter Chair Jennifer Ammentorp</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4662E9A-6385-4C30-BDC6-E81C10C422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26580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A94716F-7017-4A33-8C23-50CABEDDC078}" type="datetime1">
              <a:rPr lang="en-US" smtClean="0">
                <a:solidFill>
                  <a:prstClr val="black">
                    <a:tint val="75000"/>
                  </a:prstClr>
                </a:solidFill>
              </a:rPr>
              <a:pPr>
                <a:defRPr/>
              </a:pPr>
              <a:t>10/11/2016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Hampton Roads Chapter Chair Jennifer Ammentorp</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D4E3F67-2221-4A6C-A554-369E8559BBD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23766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40E4FF-7B63-49D9-9D1D-6F01532CAB48}" type="datetime1">
              <a:rPr lang="en-US" smtClean="0">
                <a:solidFill>
                  <a:prstClr val="black">
                    <a:tint val="75000"/>
                  </a:prstClr>
                </a:solidFill>
              </a:rPr>
              <a:pPr>
                <a:defRPr/>
              </a:pPr>
              <a:t>10/11/2016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Hampton Roads Chapter Chair Jennifer Ammentorp</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49F8EDC-486C-486D-91C3-F0BB61E194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56028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0F3ADB9-B2CA-4D73-95EA-E696BABAFADF}" type="datetime1">
              <a:rPr lang="en-US" smtClean="0"/>
              <a:pPr>
                <a:defRPr/>
              </a:pPr>
              <a:t>10/11/2016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Hampton Roads Chapter Chair Jennifer Ammentorp</a:t>
            </a:r>
            <a:endParaRPr lang="en-US"/>
          </a:p>
        </p:txBody>
      </p:sp>
      <p:sp>
        <p:nvSpPr>
          <p:cNvPr id="6" name="Slide Number Placeholder 5"/>
          <p:cNvSpPr>
            <a:spLocks noGrp="1"/>
          </p:cNvSpPr>
          <p:nvPr>
            <p:ph type="sldNum" sz="quarter" idx="12"/>
          </p:nvPr>
        </p:nvSpPr>
        <p:spPr/>
        <p:txBody>
          <a:bodyPr/>
          <a:lstStyle>
            <a:lvl1pPr>
              <a:defRPr/>
            </a:lvl1pPr>
          </a:lstStyle>
          <a:p>
            <a:pPr>
              <a:defRPr/>
            </a:pPr>
            <a:fld id="{5B4E44AA-0150-4A50-A27C-0310240D4121}"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7E643F-B49C-490E-A7DA-BD59E2707313}" type="datetime1">
              <a:rPr lang="en-US" smtClean="0">
                <a:solidFill>
                  <a:prstClr val="black">
                    <a:tint val="75000"/>
                  </a:prstClr>
                </a:solidFill>
              </a:rPr>
              <a:pPr>
                <a:defRPr/>
              </a:pPr>
              <a:t>10/11/2016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Hampton Roads Chapter Chair Jennifer Ammentorp</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B9E6279-1404-4E11-81FA-B82ECB6FDC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499257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F888E7-9E97-4175-B242-F25699484DEB}" type="datetime1">
              <a:rPr lang="en-US" smtClean="0">
                <a:solidFill>
                  <a:prstClr val="black">
                    <a:tint val="75000"/>
                  </a:prstClr>
                </a:solidFill>
              </a:rPr>
              <a:pPr>
                <a:defRPr/>
              </a:pPr>
              <a:t>10/11/2016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Hampton Roads Chapter Chair Jennifer Ammentorp</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CBDB8F-D98A-42F3-AE15-FEC73D37FF0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02046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83D75-1D6C-42F7-88DC-2F3FF3109AEF}" type="datetime1">
              <a:rPr lang="en-US" smtClean="0">
                <a:solidFill>
                  <a:prstClr val="black">
                    <a:tint val="75000"/>
                  </a:prstClr>
                </a:solidFill>
              </a:rPr>
              <a:pPr>
                <a:defRPr/>
              </a:pPr>
              <a:t>10/11/2016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Hampton Roads Chapter Chair Jennifer Ammentorp</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CE46EEC-13A4-413A-89D0-B2CAFE7902A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95115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ADCE3F-81B2-4DD2-868D-AC3DCCD1FCB2}" type="datetime1">
              <a:rPr lang="en-US" smtClean="0">
                <a:solidFill>
                  <a:prstClr val="black">
                    <a:tint val="75000"/>
                  </a:prstClr>
                </a:solidFill>
              </a:rPr>
              <a:pPr>
                <a:defRPr/>
              </a:pPr>
              <a:t>10/11/2016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Hampton Roads Chapter Chair Jennifer Ammentorp</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4BBCCEA-27B6-4C84-9D21-A548A690A64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12775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BA14D7-66A8-439E-A111-E0C6AE089A15}" type="datetime1">
              <a:rPr lang="en-US" smtClean="0"/>
              <a:pPr>
                <a:defRPr/>
              </a:pPr>
              <a:t>10/11/2016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Hampton Roads Chapter Chair Jennifer Ammentorp</a:t>
            </a:r>
            <a:endParaRPr lang="en-US"/>
          </a:p>
        </p:txBody>
      </p:sp>
      <p:sp>
        <p:nvSpPr>
          <p:cNvPr id="7" name="Slide Number Placeholder 5"/>
          <p:cNvSpPr>
            <a:spLocks noGrp="1"/>
          </p:cNvSpPr>
          <p:nvPr>
            <p:ph type="sldNum" sz="quarter" idx="12"/>
          </p:nvPr>
        </p:nvSpPr>
        <p:spPr/>
        <p:txBody>
          <a:bodyPr/>
          <a:lstStyle>
            <a:lvl1pPr>
              <a:defRPr/>
            </a:lvl1pPr>
          </a:lstStyle>
          <a:p>
            <a:pPr>
              <a:defRPr/>
            </a:pPr>
            <a:fld id="{063821DF-A11E-4644-91CD-53DC8D5D7B6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6D72711-7007-40EE-AE04-DB4673CF7395}" type="datetime1">
              <a:rPr lang="en-US" smtClean="0"/>
              <a:pPr>
                <a:defRPr/>
              </a:pPr>
              <a:t>10/11/2016</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Hampton Roads Chapter Chair Jennifer Ammentorp</a:t>
            </a:r>
            <a:endParaRPr lang="en-US"/>
          </a:p>
        </p:txBody>
      </p:sp>
      <p:sp>
        <p:nvSpPr>
          <p:cNvPr id="9" name="Slide Number Placeholder 5"/>
          <p:cNvSpPr>
            <a:spLocks noGrp="1"/>
          </p:cNvSpPr>
          <p:nvPr>
            <p:ph type="sldNum" sz="quarter" idx="12"/>
          </p:nvPr>
        </p:nvSpPr>
        <p:spPr/>
        <p:txBody>
          <a:bodyPr/>
          <a:lstStyle>
            <a:lvl1pPr>
              <a:defRPr/>
            </a:lvl1pPr>
          </a:lstStyle>
          <a:p>
            <a:pPr>
              <a:defRPr/>
            </a:pPr>
            <a:fld id="{44662E9A-6385-4C30-BDC6-E81C10C4227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A94716F-7017-4A33-8C23-50CABEDDC078}" type="datetime1">
              <a:rPr lang="en-US" smtClean="0"/>
              <a:pPr>
                <a:defRPr/>
              </a:pPr>
              <a:t>10/11/2016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Hampton Roads Chapter Chair Jennifer Ammentorp</a:t>
            </a:r>
            <a:endParaRPr lang="en-US"/>
          </a:p>
        </p:txBody>
      </p:sp>
      <p:sp>
        <p:nvSpPr>
          <p:cNvPr id="5" name="Slide Number Placeholder 5"/>
          <p:cNvSpPr>
            <a:spLocks noGrp="1"/>
          </p:cNvSpPr>
          <p:nvPr>
            <p:ph type="sldNum" sz="quarter" idx="12"/>
          </p:nvPr>
        </p:nvSpPr>
        <p:spPr/>
        <p:txBody>
          <a:bodyPr/>
          <a:lstStyle>
            <a:lvl1pPr>
              <a:defRPr/>
            </a:lvl1pPr>
          </a:lstStyle>
          <a:p>
            <a:pPr>
              <a:defRPr/>
            </a:pPr>
            <a:fld id="{DD4E3F67-2221-4A6C-A554-369E8559BBD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40E4FF-7B63-49D9-9D1D-6F01532CAB48}" type="datetime1">
              <a:rPr lang="en-US" smtClean="0"/>
              <a:pPr>
                <a:defRPr/>
              </a:pPr>
              <a:t>10/11/2016</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Hampton Roads Chapter Chair Jennifer Ammentorp</a:t>
            </a:r>
            <a:endParaRPr lang="en-US"/>
          </a:p>
        </p:txBody>
      </p:sp>
      <p:sp>
        <p:nvSpPr>
          <p:cNvPr id="4" name="Slide Number Placeholder 5"/>
          <p:cNvSpPr>
            <a:spLocks noGrp="1"/>
          </p:cNvSpPr>
          <p:nvPr>
            <p:ph type="sldNum" sz="quarter" idx="12"/>
          </p:nvPr>
        </p:nvSpPr>
        <p:spPr/>
        <p:txBody>
          <a:bodyPr/>
          <a:lstStyle>
            <a:lvl1pPr>
              <a:defRPr/>
            </a:lvl1pPr>
          </a:lstStyle>
          <a:p>
            <a:pPr>
              <a:defRPr/>
            </a:pPr>
            <a:fld id="{149F8EDC-486C-486D-91C3-F0BB61E194C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7E643F-B49C-490E-A7DA-BD59E2707313}" type="datetime1">
              <a:rPr lang="en-US" smtClean="0"/>
              <a:pPr>
                <a:defRPr/>
              </a:pPr>
              <a:t>10/11/2016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Hampton Roads Chapter Chair Jennifer Ammentorp</a:t>
            </a:r>
            <a:endParaRPr lang="en-US"/>
          </a:p>
        </p:txBody>
      </p:sp>
      <p:sp>
        <p:nvSpPr>
          <p:cNvPr id="7" name="Slide Number Placeholder 5"/>
          <p:cNvSpPr>
            <a:spLocks noGrp="1"/>
          </p:cNvSpPr>
          <p:nvPr>
            <p:ph type="sldNum" sz="quarter" idx="12"/>
          </p:nvPr>
        </p:nvSpPr>
        <p:spPr/>
        <p:txBody>
          <a:bodyPr/>
          <a:lstStyle>
            <a:lvl1pPr>
              <a:defRPr/>
            </a:lvl1pPr>
          </a:lstStyle>
          <a:p>
            <a:pPr>
              <a:defRPr/>
            </a:pPr>
            <a:fld id="{EB9E6279-1404-4E11-81FA-B82ECB6FDC1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F888E7-9E97-4175-B242-F25699484DEB}" type="datetime1">
              <a:rPr lang="en-US" smtClean="0"/>
              <a:pPr>
                <a:defRPr/>
              </a:pPr>
              <a:t>10/11/2016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Hampton Roads Chapter Chair Jennifer Ammentorp</a:t>
            </a:r>
            <a:endParaRPr lang="en-US"/>
          </a:p>
        </p:txBody>
      </p:sp>
      <p:sp>
        <p:nvSpPr>
          <p:cNvPr id="7" name="Slide Number Placeholder 5"/>
          <p:cNvSpPr>
            <a:spLocks noGrp="1"/>
          </p:cNvSpPr>
          <p:nvPr>
            <p:ph type="sldNum" sz="quarter" idx="12"/>
          </p:nvPr>
        </p:nvSpPr>
        <p:spPr/>
        <p:txBody>
          <a:bodyPr/>
          <a:lstStyle>
            <a:lvl1pPr>
              <a:defRPr/>
            </a:lvl1pPr>
          </a:lstStyle>
          <a:p>
            <a:pPr>
              <a:defRPr/>
            </a:pPr>
            <a:fld id="{28CBDB8F-D98A-42F3-AE15-FEC73D37FF0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1600200" y="64928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defRPr>
            </a:lvl1pPr>
          </a:lstStyle>
          <a:p>
            <a:pPr>
              <a:defRPr/>
            </a:pPr>
            <a:r>
              <a:rPr lang="en-US" dirty="0" smtClean="0"/>
              <a:t>2/23/2016</a:t>
            </a:r>
            <a:endParaRPr lang="en-US" dirty="0"/>
          </a:p>
        </p:txBody>
      </p:sp>
      <p:sp>
        <p:nvSpPr>
          <p:cNvPr id="5" name="Footer Placeholder 4"/>
          <p:cNvSpPr>
            <a:spLocks noGrp="1"/>
          </p:cNvSpPr>
          <p:nvPr>
            <p:ph type="ftr" sz="quarter" idx="3"/>
          </p:nvPr>
        </p:nvSpPr>
        <p:spPr>
          <a:xfrm>
            <a:off x="4419600" y="64928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defRPr>
            </a:lvl1pPr>
          </a:lstStyle>
          <a:p>
            <a:pPr algn="r">
              <a:defRPr/>
            </a:pPr>
            <a:r>
              <a:rPr lang="en-US" dirty="0" smtClean="0"/>
              <a:t>2016 Kickoff Meeting</a:t>
            </a:r>
            <a:endParaRPr lang="en-US" dirty="0"/>
          </a:p>
        </p:txBody>
      </p:sp>
      <p:sp>
        <p:nvSpPr>
          <p:cNvPr id="6"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83CEE0F-0A67-4BAA-86C5-A7ABFBF9A64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mn-cs"/>
              </a:defRPr>
            </a:lvl1pPr>
          </a:lstStyle>
          <a:p>
            <a:pPr>
              <a:defRPr/>
            </a:pPr>
            <a:fld id="{0BF8977C-2530-994E-8FE1-8AD521861D0A}" type="datetime1">
              <a:rPr lang="en-US">
                <a:ea typeface="ＭＳ Ｐゴシック" charset="0"/>
              </a:rPr>
              <a:pPr>
                <a:defRPr/>
              </a:pPr>
              <a:t>10/11/2016</a:t>
            </a:fld>
            <a:endParaRPr lang="en-US">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010400" y="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mn-cs"/>
              </a:defRPr>
            </a:lvl1pPr>
          </a:lstStyle>
          <a:p>
            <a:pPr>
              <a:defRPr/>
            </a:pPr>
            <a:fld id="{7C4AC562-654E-924D-B118-E8DE342A5D9C}" type="slidenum">
              <a:rPr lang="en-US">
                <a:ea typeface="ＭＳ Ｐゴシック" charset="0"/>
              </a:rPr>
              <a:pPr>
                <a:defRPr/>
              </a:pPr>
              <a:t>‹#›</a:t>
            </a:fld>
            <a:endParaRPr lang="en-US">
              <a:ea typeface="ＭＳ Ｐゴシック" charset="0"/>
            </a:endParaRPr>
          </a:p>
        </p:txBody>
      </p:sp>
    </p:spTree>
    <p:extLst>
      <p:ext uri="{BB962C8B-B14F-4D97-AF65-F5344CB8AC3E}">
        <p14:creationId xmlns:p14="http://schemas.microsoft.com/office/powerpoint/2010/main" val="378533177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1600200" y="64928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D4BCBCB-2927-40FE-A5C4-1E4D1E6FAAB2}" type="datetime1">
              <a:rPr lang="en-US" smtClean="0">
                <a:solidFill>
                  <a:prstClr val="black">
                    <a:tint val="75000"/>
                  </a:prstClr>
                </a:solidFill>
              </a:rPr>
              <a:pPr>
                <a:defRPr/>
              </a:pPr>
              <a:t>10/11/2016</a:t>
            </a:fld>
            <a:endParaRPr lang="en-US" dirty="0">
              <a:solidFill>
                <a:prstClr val="black">
                  <a:tint val="75000"/>
                </a:prstClr>
              </a:solidFill>
            </a:endParaRPr>
          </a:p>
        </p:txBody>
      </p:sp>
      <p:sp>
        <p:nvSpPr>
          <p:cNvPr id="5" name="Footer Placeholder 4"/>
          <p:cNvSpPr>
            <a:spLocks noGrp="1"/>
          </p:cNvSpPr>
          <p:nvPr>
            <p:ph type="ftr" sz="quarter" idx="3"/>
          </p:nvPr>
        </p:nvSpPr>
        <p:spPr>
          <a:xfrm>
            <a:off x="4419600" y="64928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83CEE0F-0A67-4BAA-86C5-A7ABFBF9A6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1753739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8" Type="http://schemas.openxmlformats.org/officeDocument/2006/relationships/hyperlink" Target="http://sites.ieee.org/gms-pes/" TargetMode="External"/><Relationship Id="rId13" Type="http://schemas.openxmlformats.org/officeDocument/2006/relationships/image" Target="../media/image4.jpeg"/><Relationship Id="rId3" Type="http://schemas.openxmlformats.org/officeDocument/2006/relationships/hyperlink" Target="mailto:JCarrara@velco.com" TargetMode="External"/><Relationship Id="rId7" Type="http://schemas.openxmlformats.org/officeDocument/2006/relationships/hyperlink" Target="mailto:BFernandes@velco.com" TargetMode="External"/><Relationship Id="rId12" Type="http://schemas.openxmlformats.org/officeDocument/2006/relationships/hyperlink" Target="http://www.ee-scholarship.org/"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mailto:LCecere@velco.com" TargetMode="External"/><Relationship Id="rId11" Type="http://schemas.openxmlformats.org/officeDocument/2006/relationships/image" Target="../media/image3.jpeg"/><Relationship Id="rId5" Type="http://schemas.openxmlformats.org/officeDocument/2006/relationships/hyperlink" Target="mailto:Dlee@velco.com" TargetMode="External"/><Relationship Id="rId15" Type="http://schemas.openxmlformats.org/officeDocument/2006/relationships/hyperlink" Target="http://www.ieee-pes.org/pes-communities/students" TargetMode="External"/><Relationship Id="rId10" Type="http://schemas.openxmlformats.org/officeDocument/2006/relationships/hyperlink" Target="http://resourcecenter.ieee-pes.org/" TargetMode="External"/><Relationship Id="rId4" Type="http://schemas.openxmlformats.org/officeDocument/2006/relationships/hyperlink" Target="mailto:JBurroughs@velco.com" TargetMode="External"/><Relationship Id="rId9" Type="http://schemas.openxmlformats.org/officeDocument/2006/relationships/image" Target="../media/image2.png"/><Relationship Id="rId14" Type="http://schemas.openxmlformats.org/officeDocument/2006/relationships/hyperlink" Target="http://pes-careers.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www.uvm.edu/smartgrid/"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hyperlink" Target="http://www.pes-gm.org/2016/" TargetMode="External"/><Relationship Id="rId5" Type="http://schemas.openxmlformats.org/officeDocument/2006/relationships/hyperlink" Target="http://www.weidmann-electrical.com/en/" TargetMode="External"/><Relationship Id="rId4" Type="http://schemas.openxmlformats.org/officeDocument/2006/relationships/hyperlink" Target="http://www.ieeet-d.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342900" y="3200400"/>
            <a:ext cx="8458200" cy="762000"/>
          </a:xfrm>
          <a:prstGeom prst="rect">
            <a:avLst/>
          </a:prstGeom>
          <a:noFill/>
          <a:ln w="9525">
            <a:noFill/>
            <a:miter lim="800000"/>
            <a:headEnd/>
            <a:tailEnd/>
          </a:ln>
          <a:effectLst/>
        </p:spPr>
        <p:txBody>
          <a:bodyPr lIns="82550" tIns="0" rIns="82550" bIns="0"/>
          <a:lstStyle/>
          <a:p>
            <a:pPr algn="ctr" defTabSz="822325" eaLnBrk="0" hangingPunct="0">
              <a:lnSpc>
                <a:spcPct val="90000"/>
              </a:lnSpc>
            </a:pPr>
            <a:r>
              <a:rPr lang="en-US" sz="4400" b="1" dirty="0" smtClean="0">
                <a:solidFill>
                  <a:schemeClr val="accent3">
                    <a:lumMod val="50000"/>
                  </a:schemeClr>
                </a:solidFill>
                <a:effectLst>
                  <a:outerShdw blurRad="38100" dist="38100" dir="2700000" algn="tl">
                    <a:srgbClr val="000000"/>
                  </a:outerShdw>
                </a:effectLst>
                <a:latin typeface="+mj-lt"/>
              </a:rPr>
              <a:t>2016 Phasor Measurement Applications</a:t>
            </a:r>
          </a:p>
        </p:txBody>
      </p:sp>
      <p:sp>
        <p:nvSpPr>
          <p:cNvPr id="2055" name="Rectangle 7"/>
          <p:cNvSpPr>
            <a:spLocks noChangeArrowheads="1"/>
          </p:cNvSpPr>
          <p:nvPr/>
        </p:nvSpPr>
        <p:spPr bwMode="auto">
          <a:xfrm>
            <a:off x="685800" y="4648200"/>
            <a:ext cx="7772400" cy="1600200"/>
          </a:xfrm>
          <a:prstGeom prst="rect">
            <a:avLst/>
          </a:prstGeom>
          <a:noFill/>
          <a:ln w="9525">
            <a:noFill/>
            <a:miter lim="800000"/>
            <a:headEnd/>
            <a:tailEnd/>
          </a:ln>
          <a:effectLst/>
        </p:spPr>
        <p:txBody>
          <a:bodyPr lIns="82550" tIns="0" rIns="82550" bIns="0"/>
          <a:lstStyle/>
          <a:p>
            <a:pPr algn="ctr" defTabSz="822325" eaLnBrk="0" hangingPunct="0">
              <a:lnSpc>
                <a:spcPct val="90000"/>
              </a:lnSpc>
            </a:pPr>
            <a:r>
              <a:rPr lang="en-US" sz="2000" i="1" dirty="0" smtClean="0">
                <a:latin typeface="+mn-lt"/>
              </a:rPr>
              <a:t>October 12</a:t>
            </a:r>
            <a:r>
              <a:rPr lang="en-US" sz="2000" i="1" baseline="30000" dirty="0" smtClean="0">
                <a:latin typeface="+mn-lt"/>
              </a:rPr>
              <a:t>th</a:t>
            </a:r>
            <a:r>
              <a:rPr lang="en-US" sz="2000" i="1" dirty="0" smtClean="0">
                <a:latin typeface="+mn-lt"/>
              </a:rPr>
              <a:t>, 2016</a:t>
            </a:r>
            <a:endParaRPr lang="en-US" sz="2000" i="1" dirty="0">
              <a:latin typeface="+mn-lt"/>
            </a:endParaRPr>
          </a:p>
        </p:txBody>
      </p:sp>
      <p:sp>
        <p:nvSpPr>
          <p:cNvPr id="6" name="Rectangle 11"/>
          <p:cNvSpPr>
            <a:spLocks noChangeArrowheads="1"/>
          </p:cNvSpPr>
          <p:nvPr/>
        </p:nvSpPr>
        <p:spPr bwMode="auto">
          <a:xfrm>
            <a:off x="685800" y="2590800"/>
            <a:ext cx="7772400" cy="1600200"/>
          </a:xfrm>
          <a:prstGeom prst="rect">
            <a:avLst/>
          </a:prstGeom>
          <a:noFill/>
          <a:ln w="9525">
            <a:noFill/>
            <a:miter lim="800000"/>
            <a:headEnd/>
            <a:tailEnd/>
          </a:ln>
          <a:effectLst/>
        </p:spPr>
        <p:txBody>
          <a:bodyPr lIns="82550" tIns="0" rIns="82550" bIns="0"/>
          <a:lstStyle/>
          <a:p>
            <a:pPr algn="ctr" eaLnBrk="0" hangingPunct="0">
              <a:lnSpc>
                <a:spcPct val="90000"/>
              </a:lnSpc>
              <a:spcAft>
                <a:spcPts val="600"/>
              </a:spcAft>
              <a:defRPr/>
            </a:pPr>
            <a:endParaRPr lang="en-US" sz="2400" dirty="0"/>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963" y="685800"/>
            <a:ext cx="2886075"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330600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System Phasors</a:t>
            </a:r>
            <a:endParaRPr lang="en-US" dirty="0"/>
          </a:p>
        </p:txBody>
      </p:sp>
      <p:sp>
        <p:nvSpPr>
          <p:cNvPr id="3" name="Content Placeholder 2"/>
          <p:cNvSpPr>
            <a:spLocks noGrp="1"/>
          </p:cNvSpPr>
          <p:nvPr>
            <p:ph idx="1"/>
          </p:nvPr>
        </p:nvSpPr>
        <p:spPr>
          <a:xfrm>
            <a:off x="457200" y="1600200"/>
            <a:ext cx="8229600" cy="4525963"/>
          </a:xfrm>
        </p:spPr>
        <p:txBody>
          <a:bodyPr/>
          <a:lstStyle/>
          <a:p>
            <a:r>
              <a:rPr lang="en-US" sz="2000" dirty="0"/>
              <a:t>In Transmission and part of the distribution system there are 3 phase conductors offset by 120° (5.56ms at 60Hz). Each with Current &amp; Voltage</a:t>
            </a:r>
          </a:p>
          <a:p>
            <a:endParaRPr lang="en-US" sz="2000" dirty="0"/>
          </a:p>
          <a:p>
            <a:endParaRPr lang="en-US" sz="2000" dirty="0"/>
          </a:p>
          <a:p>
            <a:endParaRPr lang="en-US" sz="2000" dirty="0"/>
          </a:p>
          <a:p>
            <a:endParaRPr lang="en-US" sz="2000" dirty="0"/>
          </a:p>
          <a:p>
            <a:endParaRPr lang="en-US" sz="2000" dirty="0"/>
          </a:p>
          <a:p>
            <a:r>
              <a:rPr lang="en-US" sz="2000" dirty="0" smtClean="0"/>
              <a:t>While </a:t>
            </a:r>
            <a:r>
              <a:rPr lang="en-US" sz="2000" dirty="0"/>
              <a:t>the </a:t>
            </a:r>
            <a:r>
              <a:rPr lang="en-US" sz="2000" dirty="0" smtClean="0"/>
              <a:t>higher voltage systems </a:t>
            </a:r>
            <a:r>
              <a:rPr lang="en-US" sz="2000" dirty="0"/>
              <a:t>is mostly balanced the above 6 phasors can be summarized by “positive sequence” voltage and current (2 phasors). (Unbalance would be reflected in negative &amp; zero sequence</a:t>
            </a:r>
            <a:r>
              <a:rPr lang="en-US" sz="2000" dirty="0" smtClean="0"/>
              <a:t>)</a:t>
            </a:r>
          </a:p>
          <a:p>
            <a:r>
              <a:rPr lang="en-US" sz="2000" dirty="0" smtClean="0"/>
              <a:t>While SCADA polls every 2 seconds phasors data is either sent 30 or 60 times a second so a reduction in phasors can help avoid transmitting, processing &amp; storing excess data.</a:t>
            </a:r>
            <a:endParaRPr lang="en-US" sz="2000" dirty="0"/>
          </a:p>
        </p:txBody>
      </p:sp>
      <p:sp>
        <p:nvSpPr>
          <p:cNvPr id="4" name="Date Placeholder 3"/>
          <p:cNvSpPr>
            <a:spLocks noGrp="1"/>
          </p:cNvSpPr>
          <p:nvPr>
            <p:ph type="dt" sz="half" idx="10"/>
          </p:nvPr>
        </p:nvSpPr>
        <p:spPr/>
        <p:txBody>
          <a:bodyPr/>
          <a:lstStyle/>
          <a:p>
            <a:pPr>
              <a:defRPr/>
            </a:pPr>
            <a:r>
              <a:rPr lang="en-US" dirty="0" smtClean="0"/>
              <a:t>10/12/2016</a:t>
            </a:r>
          </a:p>
        </p:txBody>
      </p:sp>
      <p:sp>
        <p:nvSpPr>
          <p:cNvPr id="5" name="Footer Placeholder 4"/>
          <p:cNvSpPr>
            <a:spLocks noGrp="1"/>
          </p:cNvSpPr>
          <p:nvPr>
            <p:ph type="ftr" sz="quarter" idx="4294967295"/>
          </p:nvPr>
        </p:nvSpPr>
        <p:spPr>
          <a:xfrm>
            <a:off x="4419600" y="6492875"/>
            <a:ext cx="2895600" cy="365125"/>
          </a:xfr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FFE4B61-D119-4C2A-B0FD-8BB9E4349C88}" type="slidenum">
              <a:rPr lang="en-US" smtClean="0"/>
              <a:pPr>
                <a:defRPr/>
              </a:pPr>
              <a:t>10</a:t>
            </a:fld>
            <a:endParaRPr lang="en-US" dirty="0"/>
          </a:p>
        </p:txBody>
      </p:sp>
      <p:sp>
        <p:nvSpPr>
          <p:cNvPr id="8" name="Title 1"/>
          <p:cNvSpPr txBox="1">
            <a:spLocks/>
          </p:cNvSpPr>
          <p:nvPr/>
        </p:nvSpPr>
        <p:spPr bwMode="auto">
          <a:xfrm>
            <a:off x="457200" y="9144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continued</a:t>
            </a:r>
            <a:endParaRPr lang="en-US" sz="3200"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0"/>
            <a:ext cx="7620000" cy="1887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419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Accuracy</a:t>
            </a:r>
            <a:endParaRPr lang="en-US" dirty="0"/>
          </a:p>
        </p:txBody>
      </p:sp>
      <p:sp>
        <p:nvSpPr>
          <p:cNvPr id="3" name="Content Placeholder 2"/>
          <p:cNvSpPr>
            <a:spLocks noGrp="1"/>
          </p:cNvSpPr>
          <p:nvPr>
            <p:ph idx="1"/>
          </p:nvPr>
        </p:nvSpPr>
        <p:spPr/>
        <p:txBody>
          <a:bodyPr/>
          <a:lstStyle/>
          <a:p>
            <a:r>
              <a:rPr lang="en-US" sz="2600" dirty="0" smtClean="0"/>
              <a:t>The IEEE Standard for Phasors C37.118 covers not only accuracies of magnitude (as traditional measurements) but time/angle as well.</a:t>
            </a:r>
          </a:p>
          <a:p>
            <a:r>
              <a:rPr lang="en-US" sz="2600" dirty="0" smtClean="0"/>
              <a:t>This put a higher importance to the source of time. In the past time was only important for after the fact comparison of data though now it is critical for this real-time function. </a:t>
            </a:r>
            <a:r>
              <a:rPr lang="en-US" sz="2600" dirty="0" smtClean="0">
                <a:solidFill>
                  <a:schemeClr val="bg1">
                    <a:lumMod val="65000"/>
                  </a:schemeClr>
                </a:solidFill>
              </a:rPr>
              <a:t>e-Loran</a:t>
            </a:r>
          </a:p>
          <a:p>
            <a:r>
              <a:rPr lang="en-US" sz="2600" dirty="0" smtClean="0"/>
              <a:t>Because phasors across an interconnection have to be on the same time base (“</a:t>
            </a:r>
            <a:r>
              <a:rPr lang="en-US" sz="2600" dirty="0" err="1" smtClean="0"/>
              <a:t>Synchro</a:t>
            </a:r>
            <a:r>
              <a:rPr lang="en-US" sz="2600" dirty="0" smtClean="0"/>
              <a:t>”-phasors) and phase angle which is based upon it. The accuracy of time is a new focus, including 61850 where devices may share phasors.</a:t>
            </a:r>
            <a:endParaRPr lang="en-US" sz="2600" dirty="0"/>
          </a:p>
        </p:txBody>
      </p:sp>
      <p:sp>
        <p:nvSpPr>
          <p:cNvPr id="4" name="Date Placeholder 3"/>
          <p:cNvSpPr>
            <a:spLocks noGrp="1"/>
          </p:cNvSpPr>
          <p:nvPr>
            <p:ph type="dt" sz="half" idx="10"/>
          </p:nvPr>
        </p:nvSpPr>
        <p:spPr/>
        <p:txBody>
          <a:bodyPr/>
          <a:lstStyle/>
          <a:p>
            <a:pPr>
              <a:defRPr/>
            </a:pPr>
            <a:fld id="{3CE9210D-B2F4-47D1-8FEE-41594F049A06}" type="datetime1">
              <a:rPr lang="en-US" smtClean="0"/>
              <a:pPr>
                <a:defRPr/>
              </a:pPr>
              <a:t>10/11/2016</a:t>
            </a:fld>
            <a:endParaRPr lang="en-US"/>
          </a:p>
        </p:txBody>
      </p:sp>
      <p:sp>
        <p:nvSpPr>
          <p:cNvPr id="5" name="Footer Placeholder 4"/>
          <p:cNvSpPr>
            <a:spLocks noGrp="1"/>
          </p:cNvSpPr>
          <p:nvPr>
            <p:ph type="ftr" sz="quarter" idx="4294967295"/>
          </p:nvPr>
        </p:nvSpPr>
        <p:spPr>
          <a:xfrm>
            <a:off x="4419600" y="6492875"/>
            <a:ext cx="2895600" cy="365125"/>
          </a:xfr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FFE4B61-D119-4C2A-B0FD-8BB9E4349C88}" type="slidenum">
              <a:rPr lang="en-US" smtClean="0"/>
              <a:pPr>
                <a:defRPr/>
              </a:pPr>
              <a:t>11</a:t>
            </a:fld>
            <a:endParaRPr lang="en-US" dirty="0"/>
          </a:p>
        </p:txBody>
      </p:sp>
    </p:spTree>
    <p:extLst>
      <p:ext uri="{BB962C8B-B14F-4D97-AF65-F5344CB8AC3E}">
        <p14:creationId xmlns:p14="http://schemas.microsoft.com/office/powerpoint/2010/main" val="376983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a:t>
            </a:r>
            <a:endParaRPr lang="en-US" dirty="0"/>
          </a:p>
        </p:txBody>
      </p:sp>
      <p:sp>
        <p:nvSpPr>
          <p:cNvPr id="3" name="Content Placeholder 2"/>
          <p:cNvSpPr>
            <a:spLocks noGrp="1"/>
          </p:cNvSpPr>
          <p:nvPr>
            <p:ph idx="1"/>
          </p:nvPr>
        </p:nvSpPr>
        <p:spPr/>
        <p:txBody>
          <a:bodyPr/>
          <a:lstStyle/>
          <a:p>
            <a:r>
              <a:rPr lang="en-US" sz="2700" dirty="0" smtClean="0"/>
              <a:t>Unlike SCADA which most commonly polls/responds every 2 seconds Phasor data is streamed continuously once initiated and as such is a fixed amount of bandwidth</a:t>
            </a:r>
          </a:p>
          <a:p>
            <a:r>
              <a:rPr lang="en-US" sz="2700" dirty="0" smtClean="0"/>
              <a:t>Latency of data path requires buffering of data of sites that are received sooner so as to process data of the same timestamp together</a:t>
            </a:r>
          </a:p>
          <a:p>
            <a:r>
              <a:rPr lang="en-US" sz="2700" dirty="0" smtClean="0"/>
              <a:t>Due to differences in latency, especially changes, loss of data can delay processing of buffered data</a:t>
            </a:r>
          </a:p>
          <a:p>
            <a:r>
              <a:rPr lang="en-US" sz="2700" dirty="0" smtClean="0"/>
              <a:t>Corrupted data is less of a concern in modern systems</a:t>
            </a:r>
          </a:p>
        </p:txBody>
      </p:sp>
      <p:sp>
        <p:nvSpPr>
          <p:cNvPr id="4" name="Date Placeholder 3"/>
          <p:cNvSpPr>
            <a:spLocks noGrp="1"/>
          </p:cNvSpPr>
          <p:nvPr>
            <p:ph type="dt" sz="half" idx="10"/>
          </p:nvPr>
        </p:nvSpPr>
        <p:spPr/>
        <p:txBody>
          <a:bodyPr/>
          <a:lstStyle/>
          <a:p>
            <a:pPr>
              <a:defRPr/>
            </a:pPr>
            <a:fld id="{3CE9210D-B2F4-47D1-8FEE-41594F049A06}" type="datetime1">
              <a:rPr lang="en-US" smtClean="0"/>
              <a:pPr>
                <a:defRPr/>
              </a:pPr>
              <a:t>10/11/2016</a:t>
            </a:fld>
            <a:endParaRPr lang="en-US" dirty="0"/>
          </a:p>
        </p:txBody>
      </p:sp>
      <p:sp>
        <p:nvSpPr>
          <p:cNvPr id="5" name="Footer Placeholder 4"/>
          <p:cNvSpPr>
            <a:spLocks noGrp="1"/>
          </p:cNvSpPr>
          <p:nvPr>
            <p:ph type="ftr" sz="quarter" idx="4294967295"/>
          </p:nvPr>
        </p:nvSpPr>
        <p:spPr>
          <a:xfrm>
            <a:off x="4419600" y="6492875"/>
            <a:ext cx="2895600" cy="365125"/>
          </a:xfr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FFE4B61-D119-4C2A-B0FD-8BB9E4349C88}" type="slidenum">
              <a:rPr lang="en-US" smtClean="0"/>
              <a:pPr>
                <a:defRPr/>
              </a:pPr>
              <a:t>12</a:t>
            </a:fld>
            <a:endParaRPr lang="en-US" dirty="0"/>
          </a:p>
        </p:txBody>
      </p:sp>
    </p:spTree>
    <p:extLst>
      <p:ext uri="{BB962C8B-B14F-4D97-AF65-F5344CB8AC3E}">
        <p14:creationId xmlns:p14="http://schemas.microsoft.com/office/powerpoint/2010/main" val="2088449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Phasor Devices &amp; Network</a:t>
            </a:r>
            <a:endParaRPr lang="en-US" dirty="0"/>
          </a:p>
        </p:txBody>
      </p:sp>
      <p:sp>
        <p:nvSpPr>
          <p:cNvPr id="3" name="Content Placeholder 2"/>
          <p:cNvSpPr>
            <a:spLocks noGrp="1"/>
          </p:cNvSpPr>
          <p:nvPr>
            <p:ph idx="1"/>
          </p:nvPr>
        </p:nvSpPr>
        <p:spPr/>
        <p:txBody>
          <a:bodyPr/>
          <a:lstStyle/>
          <a:p>
            <a:r>
              <a:rPr lang="en-US" sz="2600" dirty="0" smtClean="0"/>
              <a:t>Phasor Measurement Unit (</a:t>
            </a:r>
            <a:r>
              <a:rPr lang="en-US" sz="2600" b="1" dirty="0" smtClean="0"/>
              <a:t>PMU</a:t>
            </a:r>
            <a:r>
              <a:rPr lang="en-US" sz="2600" dirty="0" smtClean="0"/>
              <a:t>). Dedicated or built into DFR, meter or relay.</a:t>
            </a:r>
          </a:p>
          <a:p>
            <a:r>
              <a:rPr lang="en-US" sz="2600" dirty="0" smtClean="0"/>
              <a:t>Phasor Data Concentrator (</a:t>
            </a:r>
            <a:r>
              <a:rPr lang="en-US" sz="2600" b="1" dirty="0" smtClean="0"/>
              <a:t>PDC</a:t>
            </a:r>
            <a:r>
              <a:rPr lang="en-US" sz="2600" dirty="0" smtClean="0"/>
              <a:t>). Device at substation (optional) or server in network to collect and in most cases retransmit (share) phasors to higher level, or peer, PDCs</a:t>
            </a:r>
            <a:endParaRPr lang="en-US" sz="2600" dirty="0"/>
          </a:p>
        </p:txBody>
      </p:sp>
      <p:sp>
        <p:nvSpPr>
          <p:cNvPr id="4" name="Date Placeholder 3"/>
          <p:cNvSpPr>
            <a:spLocks noGrp="1"/>
          </p:cNvSpPr>
          <p:nvPr>
            <p:ph type="dt" sz="half" idx="10"/>
          </p:nvPr>
        </p:nvSpPr>
        <p:spPr/>
        <p:txBody>
          <a:bodyPr/>
          <a:lstStyle/>
          <a:p>
            <a:pPr>
              <a:defRPr/>
            </a:pPr>
            <a:fld id="{3CE9210D-B2F4-47D1-8FEE-41594F049A06}" type="datetime1">
              <a:rPr lang="en-US" smtClean="0"/>
              <a:pPr>
                <a:defRPr/>
              </a:pPr>
              <a:t>10/11/2016</a:t>
            </a:fld>
            <a:endParaRPr lang="en-US"/>
          </a:p>
        </p:txBody>
      </p:sp>
      <p:sp>
        <p:nvSpPr>
          <p:cNvPr id="5" name="Footer Placeholder 4"/>
          <p:cNvSpPr>
            <a:spLocks noGrp="1"/>
          </p:cNvSpPr>
          <p:nvPr>
            <p:ph type="ftr" sz="quarter" idx="4294967295"/>
          </p:nvPr>
        </p:nvSpPr>
        <p:spPr>
          <a:xfrm>
            <a:off x="4419600" y="6492875"/>
            <a:ext cx="2895600" cy="365125"/>
          </a:xfr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FFE4B61-D119-4C2A-B0FD-8BB9E4349C88}" type="slidenum">
              <a:rPr lang="en-US" smtClean="0"/>
              <a:pPr>
                <a:defRPr/>
              </a:pPr>
              <a:t>13</a:t>
            </a:fld>
            <a:endParaRPr lang="en-US" dirty="0"/>
          </a:p>
        </p:txBody>
      </p:sp>
      <p:grpSp>
        <p:nvGrpSpPr>
          <p:cNvPr id="22" name="Group 21"/>
          <p:cNvGrpSpPr/>
          <p:nvPr/>
        </p:nvGrpSpPr>
        <p:grpSpPr>
          <a:xfrm>
            <a:off x="2895600" y="5219700"/>
            <a:ext cx="914400" cy="1143000"/>
            <a:chOff x="1676400" y="5334000"/>
            <a:chExt cx="914400" cy="1143000"/>
          </a:xfrm>
        </p:grpSpPr>
        <p:sp>
          <p:nvSpPr>
            <p:cNvPr id="9" name="Rounded Rectangle 8"/>
            <p:cNvSpPr/>
            <p:nvPr/>
          </p:nvSpPr>
          <p:spPr>
            <a:xfrm>
              <a:off x="1752600" y="6096000"/>
              <a:ext cx="533400" cy="38100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ysClr val="windowText" lastClr="000000"/>
                </a:solidFill>
              </a:endParaRPr>
            </a:p>
          </p:txBody>
        </p:sp>
        <p:sp>
          <p:nvSpPr>
            <p:cNvPr id="10" name="Rounded Rectangle 9"/>
            <p:cNvSpPr/>
            <p:nvPr/>
          </p:nvSpPr>
          <p:spPr>
            <a:xfrm>
              <a:off x="1859280" y="6057900"/>
              <a:ext cx="533400" cy="38100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ysClr val="windowText" lastClr="000000"/>
                </a:solidFill>
              </a:endParaRPr>
            </a:p>
          </p:txBody>
        </p:sp>
        <p:sp>
          <p:nvSpPr>
            <p:cNvPr id="8" name="Rounded Rectangle 7"/>
            <p:cNvSpPr/>
            <p:nvPr/>
          </p:nvSpPr>
          <p:spPr>
            <a:xfrm>
              <a:off x="1981200" y="6019800"/>
              <a:ext cx="533400" cy="38100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ysClr val="windowText" lastClr="000000"/>
                  </a:solidFill>
                </a:rPr>
                <a:t>PMUs</a:t>
              </a:r>
              <a:endParaRPr lang="en-US" sz="1600" dirty="0">
                <a:solidFill>
                  <a:sysClr val="windowText" lastClr="000000"/>
                </a:solidFill>
              </a:endParaRPr>
            </a:p>
          </p:txBody>
        </p:sp>
        <p:cxnSp>
          <p:nvCxnSpPr>
            <p:cNvPr id="12" name="Straight Connector 11"/>
            <p:cNvCxnSpPr/>
            <p:nvPr/>
          </p:nvCxnSpPr>
          <p:spPr>
            <a:xfrm>
              <a:off x="1676400" y="58674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8" idx="0"/>
            </p:cNvCxnSpPr>
            <p:nvPr/>
          </p:nvCxnSpPr>
          <p:spPr>
            <a:xfrm>
              <a:off x="2247900" y="58674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25980" y="58674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000885" y="5876925"/>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859280" y="5334000"/>
              <a:ext cx="533400" cy="381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ysClr val="windowText" lastClr="000000"/>
                  </a:solidFill>
                </a:rPr>
                <a:t>PDC</a:t>
              </a:r>
              <a:endParaRPr lang="en-US" sz="1600" dirty="0">
                <a:solidFill>
                  <a:sysClr val="windowText" lastClr="000000"/>
                </a:solidFill>
              </a:endParaRPr>
            </a:p>
          </p:txBody>
        </p:sp>
        <p:cxnSp>
          <p:nvCxnSpPr>
            <p:cNvPr id="21" name="Straight Connector 20"/>
            <p:cNvCxnSpPr/>
            <p:nvPr/>
          </p:nvCxnSpPr>
          <p:spPr>
            <a:xfrm>
              <a:off x="2125980" y="57150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2819400" y="5105400"/>
            <a:ext cx="1066800" cy="1295400"/>
          </a:xfrm>
          <a:prstGeom prst="rect">
            <a:avLst/>
          </a:prstGeom>
          <a:noFill/>
          <a:ln w="127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4114800" y="5219700"/>
            <a:ext cx="914400" cy="1143000"/>
            <a:chOff x="1676400" y="5334000"/>
            <a:chExt cx="914400" cy="1143000"/>
          </a:xfrm>
        </p:grpSpPr>
        <p:sp>
          <p:nvSpPr>
            <p:cNvPr id="25" name="Rounded Rectangle 24"/>
            <p:cNvSpPr/>
            <p:nvPr/>
          </p:nvSpPr>
          <p:spPr>
            <a:xfrm>
              <a:off x="1752600" y="6096000"/>
              <a:ext cx="533400" cy="38100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ysClr val="windowText" lastClr="000000"/>
                </a:solidFill>
              </a:endParaRPr>
            </a:p>
          </p:txBody>
        </p:sp>
        <p:sp>
          <p:nvSpPr>
            <p:cNvPr id="26" name="Rounded Rectangle 25"/>
            <p:cNvSpPr/>
            <p:nvPr/>
          </p:nvSpPr>
          <p:spPr>
            <a:xfrm>
              <a:off x="1859280" y="6057900"/>
              <a:ext cx="533400" cy="38100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ysClr val="windowText" lastClr="000000"/>
                </a:solidFill>
              </a:endParaRPr>
            </a:p>
          </p:txBody>
        </p:sp>
        <p:sp>
          <p:nvSpPr>
            <p:cNvPr id="27" name="Rounded Rectangle 26"/>
            <p:cNvSpPr/>
            <p:nvPr/>
          </p:nvSpPr>
          <p:spPr>
            <a:xfrm>
              <a:off x="1981200" y="6019800"/>
              <a:ext cx="533400" cy="38100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ysClr val="windowText" lastClr="000000"/>
                  </a:solidFill>
                </a:rPr>
                <a:t>PMUs</a:t>
              </a:r>
              <a:endParaRPr lang="en-US" sz="1600" dirty="0">
                <a:solidFill>
                  <a:sysClr val="windowText" lastClr="000000"/>
                </a:solidFill>
              </a:endParaRPr>
            </a:p>
          </p:txBody>
        </p:sp>
        <p:cxnSp>
          <p:nvCxnSpPr>
            <p:cNvPr id="28" name="Straight Connector 27"/>
            <p:cNvCxnSpPr/>
            <p:nvPr/>
          </p:nvCxnSpPr>
          <p:spPr>
            <a:xfrm>
              <a:off x="1676400" y="58674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27" idx="0"/>
            </p:cNvCxnSpPr>
            <p:nvPr/>
          </p:nvCxnSpPr>
          <p:spPr>
            <a:xfrm>
              <a:off x="2247900" y="58674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125980" y="58674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000885" y="5876925"/>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1752600" y="5334000"/>
              <a:ext cx="533400" cy="381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ysClr val="windowText" lastClr="000000"/>
                  </a:solidFill>
                </a:rPr>
                <a:t>PDC</a:t>
              </a:r>
              <a:endParaRPr lang="en-US" sz="1600" dirty="0">
                <a:solidFill>
                  <a:sysClr val="windowText" lastClr="000000"/>
                </a:solidFill>
              </a:endParaRPr>
            </a:p>
          </p:txBody>
        </p:sp>
        <p:cxnSp>
          <p:nvCxnSpPr>
            <p:cNvPr id="33" name="Straight Connector 32"/>
            <p:cNvCxnSpPr/>
            <p:nvPr/>
          </p:nvCxnSpPr>
          <p:spPr>
            <a:xfrm>
              <a:off x="2019300" y="57150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4038600" y="5105400"/>
            <a:ext cx="1066800" cy="1295400"/>
          </a:xfrm>
          <a:prstGeom prst="rect">
            <a:avLst/>
          </a:prstGeom>
          <a:noFill/>
          <a:ln w="127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5334000" y="5219700"/>
            <a:ext cx="914400" cy="1143000"/>
            <a:chOff x="1676400" y="5334000"/>
            <a:chExt cx="914400" cy="1143000"/>
          </a:xfrm>
        </p:grpSpPr>
        <p:sp>
          <p:nvSpPr>
            <p:cNvPr id="36" name="Rounded Rectangle 35"/>
            <p:cNvSpPr/>
            <p:nvPr/>
          </p:nvSpPr>
          <p:spPr>
            <a:xfrm>
              <a:off x="1752600" y="6096000"/>
              <a:ext cx="533400" cy="38100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ysClr val="windowText" lastClr="000000"/>
                </a:solidFill>
              </a:endParaRPr>
            </a:p>
          </p:txBody>
        </p:sp>
        <p:sp>
          <p:nvSpPr>
            <p:cNvPr id="37" name="Rounded Rectangle 36"/>
            <p:cNvSpPr/>
            <p:nvPr/>
          </p:nvSpPr>
          <p:spPr>
            <a:xfrm>
              <a:off x="1859280" y="6057900"/>
              <a:ext cx="533400" cy="38100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ysClr val="windowText" lastClr="000000"/>
                </a:solidFill>
              </a:endParaRPr>
            </a:p>
          </p:txBody>
        </p:sp>
        <p:sp>
          <p:nvSpPr>
            <p:cNvPr id="38" name="Rounded Rectangle 37"/>
            <p:cNvSpPr/>
            <p:nvPr/>
          </p:nvSpPr>
          <p:spPr>
            <a:xfrm>
              <a:off x="1981200" y="6019800"/>
              <a:ext cx="533400" cy="38100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ysClr val="windowText" lastClr="000000"/>
                  </a:solidFill>
                </a:rPr>
                <a:t>PMUs</a:t>
              </a:r>
              <a:endParaRPr lang="en-US" sz="1600" dirty="0">
                <a:solidFill>
                  <a:sysClr val="windowText" lastClr="000000"/>
                </a:solidFill>
              </a:endParaRPr>
            </a:p>
          </p:txBody>
        </p:sp>
        <p:cxnSp>
          <p:nvCxnSpPr>
            <p:cNvPr id="39" name="Straight Connector 38"/>
            <p:cNvCxnSpPr/>
            <p:nvPr/>
          </p:nvCxnSpPr>
          <p:spPr>
            <a:xfrm>
              <a:off x="1676400" y="58674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38" idx="0"/>
            </p:cNvCxnSpPr>
            <p:nvPr/>
          </p:nvCxnSpPr>
          <p:spPr>
            <a:xfrm>
              <a:off x="2247900" y="58674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125980" y="58674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000885" y="5876925"/>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1859280" y="5334000"/>
              <a:ext cx="533400" cy="381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ysClr val="windowText" lastClr="000000"/>
                  </a:solidFill>
                </a:rPr>
                <a:t>PDC</a:t>
              </a:r>
              <a:endParaRPr lang="en-US" sz="1600" dirty="0">
                <a:solidFill>
                  <a:sysClr val="windowText" lastClr="000000"/>
                </a:solidFill>
              </a:endParaRPr>
            </a:p>
          </p:txBody>
        </p:sp>
        <p:cxnSp>
          <p:nvCxnSpPr>
            <p:cNvPr id="44" name="Straight Connector 43"/>
            <p:cNvCxnSpPr/>
            <p:nvPr/>
          </p:nvCxnSpPr>
          <p:spPr>
            <a:xfrm>
              <a:off x="2125980" y="57150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Rectangle 44"/>
          <p:cNvSpPr/>
          <p:nvPr/>
        </p:nvSpPr>
        <p:spPr>
          <a:xfrm>
            <a:off x="5257800" y="5105400"/>
            <a:ext cx="1066800" cy="1295400"/>
          </a:xfrm>
          <a:prstGeom prst="rect">
            <a:avLst/>
          </a:prstGeom>
          <a:noFill/>
          <a:ln w="127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4305300" y="4114800"/>
            <a:ext cx="533400" cy="381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ysClr val="windowText" lastClr="000000"/>
                </a:solidFill>
              </a:rPr>
              <a:t>PDC</a:t>
            </a:r>
            <a:endParaRPr lang="en-US" sz="1600" dirty="0">
              <a:solidFill>
                <a:sysClr val="windowText" lastClr="000000"/>
              </a:solidFill>
            </a:endParaRPr>
          </a:p>
        </p:txBody>
      </p:sp>
      <p:cxnSp>
        <p:nvCxnSpPr>
          <p:cNvPr id="48" name="Elbow Connector 47"/>
          <p:cNvCxnSpPr/>
          <p:nvPr/>
        </p:nvCxnSpPr>
        <p:spPr>
          <a:xfrm rot="5400000" flipH="1" flipV="1">
            <a:off x="3436937" y="4779964"/>
            <a:ext cx="1266827" cy="698500"/>
          </a:xfrm>
          <a:prstGeom prst="bentConnector3">
            <a:avLst>
              <a:gd name="adj1" fmla="val 73559"/>
            </a:avLst>
          </a:prstGeom>
        </p:spPr>
        <p:style>
          <a:lnRef idx="1">
            <a:schemeClr val="accent1"/>
          </a:lnRef>
          <a:fillRef idx="0">
            <a:schemeClr val="accent1"/>
          </a:fillRef>
          <a:effectRef idx="0">
            <a:schemeClr val="accent1"/>
          </a:effectRef>
          <a:fontRef idx="minor">
            <a:schemeClr val="tx1"/>
          </a:fontRef>
        </p:style>
      </p:cxnSp>
      <p:cxnSp>
        <p:nvCxnSpPr>
          <p:cNvPr id="52" name="Elbow Connector 51"/>
          <p:cNvCxnSpPr>
            <a:endCxn id="46" idx="2"/>
          </p:cNvCxnSpPr>
          <p:nvPr/>
        </p:nvCxnSpPr>
        <p:spPr>
          <a:xfrm rot="16200000" flipV="1">
            <a:off x="4057651" y="5010149"/>
            <a:ext cx="1257300" cy="228602"/>
          </a:xfrm>
          <a:prstGeom prst="bentConnector3">
            <a:avLst>
              <a:gd name="adj1" fmla="val 60606"/>
            </a:avLst>
          </a:prstGeom>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rot="16200000" flipV="1">
            <a:off x="4438650" y="4781550"/>
            <a:ext cx="1257300" cy="685800"/>
          </a:xfrm>
          <a:prstGeom prst="bentConnector3">
            <a:avLst>
              <a:gd name="adj1" fmla="val 72727"/>
            </a:avLst>
          </a:prstGeom>
        </p:spPr>
        <p:style>
          <a:lnRef idx="1">
            <a:schemeClr val="accent1"/>
          </a:lnRef>
          <a:fillRef idx="0">
            <a:schemeClr val="accent1"/>
          </a:fillRef>
          <a:effectRef idx="0">
            <a:schemeClr val="accent1"/>
          </a:effectRef>
          <a:fontRef idx="minor">
            <a:schemeClr val="tx1"/>
          </a:fontRef>
        </p:style>
      </p:cxnSp>
      <p:grpSp>
        <p:nvGrpSpPr>
          <p:cNvPr id="110" name="Group 109"/>
          <p:cNvGrpSpPr/>
          <p:nvPr/>
        </p:nvGrpSpPr>
        <p:grpSpPr>
          <a:xfrm>
            <a:off x="6650958" y="4184650"/>
            <a:ext cx="2058670" cy="1212850"/>
            <a:chOff x="5104130" y="4053348"/>
            <a:chExt cx="3505200" cy="2347452"/>
          </a:xfrm>
        </p:grpSpPr>
        <p:grpSp>
          <p:nvGrpSpPr>
            <p:cNvPr id="73" name="Group 72"/>
            <p:cNvGrpSpPr/>
            <p:nvPr/>
          </p:nvGrpSpPr>
          <p:grpSpPr>
            <a:xfrm>
              <a:off x="5180330" y="5219700"/>
              <a:ext cx="914400" cy="1143000"/>
              <a:chOff x="1676400" y="5334000"/>
              <a:chExt cx="914400" cy="1143000"/>
            </a:xfrm>
          </p:grpSpPr>
          <p:sp>
            <p:nvSpPr>
              <p:cNvPr id="74" name="Rounded Rectangle 73"/>
              <p:cNvSpPr/>
              <p:nvPr/>
            </p:nvSpPr>
            <p:spPr>
              <a:xfrm>
                <a:off x="1752600" y="6096000"/>
                <a:ext cx="533400" cy="38100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sysClr val="windowText" lastClr="000000"/>
                  </a:solidFill>
                </a:endParaRPr>
              </a:p>
            </p:txBody>
          </p:sp>
          <p:sp>
            <p:nvSpPr>
              <p:cNvPr id="75" name="Rounded Rectangle 74"/>
              <p:cNvSpPr/>
              <p:nvPr/>
            </p:nvSpPr>
            <p:spPr>
              <a:xfrm>
                <a:off x="1859280" y="6057900"/>
                <a:ext cx="533400" cy="38100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sysClr val="windowText" lastClr="000000"/>
                  </a:solidFill>
                </a:endParaRPr>
              </a:p>
            </p:txBody>
          </p:sp>
          <p:sp>
            <p:nvSpPr>
              <p:cNvPr id="76" name="Rounded Rectangle 75"/>
              <p:cNvSpPr/>
              <p:nvPr/>
            </p:nvSpPr>
            <p:spPr>
              <a:xfrm>
                <a:off x="1981200" y="6019800"/>
                <a:ext cx="533400" cy="38100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solidFill>
                      <a:sysClr val="windowText" lastClr="000000"/>
                    </a:solidFill>
                  </a:rPr>
                  <a:t>PMUs</a:t>
                </a:r>
                <a:endParaRPr lang="en-US" sz="600" dirty="0">
                  <a:solidFill>
                    <a:sysClr val="windowText" lastClr="000000"/>
                  </a:solidFill>
                </a:endParaRPr>
              </a:p>
            </p:txBody>
          </p:sp>
          <p:cxnSp>
            <p:nvCxnSpPr>
              <p:cNvPr id="77" name="Straight Connector 76"/>
              <p:cNvCxnSpPr/>
              <p:nvPr/>
            </p:nvCxnSpPr>
            <p:spPr>
              <a:xfrm>
                <a:off x="1676400" y="58674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endCxn id="76" idx="0"/>
              </p:cNvCxnSpPr>
              <p:nvPr/>
            </p:nvCxnSpPr>
            <p:spPr>
              <a:xfrm>
                <a:off x="2247900" y="58674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125980" y="58674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000885" y="5876925"/>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ounded Rectangle 80"/>
              <p:cNvSpPr/>
              <p:nvPr/>
            </p:nvSpPr>
            <p:spPr>
              <a:xfrm>
                <a:off x="1859280" y="5334000"/>
                <a:ext cx="533400" cy="381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solidFill>
                      <a:sysClr val="windowText" lastClr="000000"/>
                    </a:solidFill>
                  </a:rPr>
                  <a:t>PDC</a:t>
                </a:r>
                <a:endParaRPr lang="en-US" sz="600" dirty="0">
                  <a:solidFill>
                    <a:sysClr val="windowText" lastClr="000000"/>
                  </a:solidFill>
                </a:endParaRPr>
              </a:p>
            </p:txBody>
          </p:sp>
          <p:cxnSp>
            <p:nvCxnSpPr>
              <p:cNvPr id="82" name="Straight Connector 81"/>
              <p:cNvCxnSpPr/>
              <p:nvPr/>
            </p:nvCxnSpPr>
            <p:spPr>
              <a:xfrm>
                <a:off x="2125980" y="57150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Rectangle 82"/>
            <p:cNvSpPr/>
            <p:nvPr/>
          </p:nvSpPr>
          <p:spPr>
            <a:xfrm>
              <a:off x="5104130" y="5105400"/>
              <a:ext cx="1066800" cy="1295400"/>
            </a:xfrm>
            <a:prstGeom prst="rect">
              <a:avLst/>
            </a:prstGeom>
            <a:noFill/>
            <a:ln w="127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4" name="Group 83"/>
            <p:cNvGrpSpPr/>
            <p:nvPr/>
          </p:nvGrpSpPr>
          <p:grpSpPr>
            <a:xfrm>
              <a:off x="6399530" y="5219700"/>
              <a:ext cx="914400" cy="1143000"/>
              <a:chOff x="1676400" y="5334000"/>
              <a:chExt cx="914400" cy="1143000"/>
            </a:xfrm>
          </p:grpSpPr>
          <p:sp>
            <p:nvSpPr>
              <p:cNvPr id="85" name="Rounded Rectangle 84"/>
              <p:cNvSpPr/>
              <p:nvPr/>
            </p:nvSpPr>
            <p:spPr>
              <a:xfrm>
                <a:off x="1752600" y="6096000"/>
                <a:ext cx="533400" cy="38100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sysClr val="windowText" lastClr="000000"/>
                  </a:solidFill>
                </a:endParaRPr>
              </a:p>
            </p:txBody>
          </p:sp>
          <p:sp>
            <p:nvSpPr>
              <p:cNvPr id="86" name="Rounded Rectangle 85"/>
              <p:cNvSpPr/>
              <p:nvPr/>
            </p:nvSpPr>
            <p:spPr>
              <a:xfrm>
                <a:off x="1859280" y="6057900"/>
                <a:ext cx="533400" cy="38100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sysClr val="windowText" lastClr="000000"/>
                  </a:solidFill>
                </a:endParaRPr>
              </a:p>
            </p:txBody>
          </p:sp>
          <p:sp>
            <p:nvSpPr>
              <p:cNvPr id="87" name="Rounded Rectangle 86"/>
              <p:cNvSpPr/>
              <p:nvPr/>
            </p:nvSpPr>
            <p:spPr>
              <a:xfrm>
                <a:off x="1981200" y="6019800"/>
                <a:ext cx="533400" cy="38100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solidFill>
                      <a:sysClr val="windowText" lastClr="000000"/>
                    </a:solidFill>
                  </a:rPr>
                  <a:t>PMUs</a:t>
                </a:r>
                <a:endParaRPr lang="en-US" sz="600" dirty="0">
                  <a:solidFill>
                    <a:sysClr val="windowText" lastClr="000000"/>
                  </a:solidFill>
                </a:endParaRPr>
              </a:p>
            </p:txBody>
          </p:sp>
          <p:cxnSp>
            <p:nvCxnSpPr>
              <p:cNvPr id="88" name="Straight Connector 87"/>
              <p:cNvCxnSpPr/>
              <p:nvPr/>
            </p:nvCxnSpPr>
            <p:spPr>
              <a:xfrm>
                <a:off x="1676400" y="58674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87" idx="0"/>
              </p:cNvCxnSpPr>
              <p:nvPr/>
            </p:nvCxnSpPr>
            <p:spPr>
              <a:xfrm>
                <a:off x="2247900" y="58674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125980" y="58674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000885" y="5876925"/>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Rounded Rectangle 91"/>
              <p:cNvSpPr/>
              <p:nvPr/>
            </p:nvSpPr>
            <p:spPr>
              <a:xfrm>
                <a:off x="1676400" y="5334000"/>
                <a:ext cx="533400" cy="381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solidFill>
                      <a:sysClr val="windowText" lastClr="000000"/>
                    </a:solidFill>
                  </a:rPr>
                  <a:t>PDC</a:t>
                </a:r>
                <a:endParaRPr lang="en-US" sz="600" dirty="0">
                  <a:solidFill>
                    <a:sysClr val="windowText" lastClr="000000"/>
                  </a:solidFill>
                </a:endParaRPr>
              </a:p>
            </p:txBody>
          </p:sp>
          <p:cxnSp>
            <p:nvCxnSpPr>
              <p:cNvPr id="93" name="Straight Connector 92"/>
              <p:cNvCxnSpPr/>
              <p:nvPr/>
            </p:nvCxnSpPr>
            <p:spPr>
              <a:xfrm>
                <a:off x="1943100" y="57150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6323330" y="5105400"/>
              <a:ext cx="1066800" cy="1295400"/>
            </a:xfrm>
            <a:prstGeom prst="rect">
              <a:avLst/>
            </a:prstGeom>
            <a:noFill/>
            <a:ln w="127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5" name="Group 94"/>
            <p:cNvGrpSpPr/>
            <p:nvPr/>
          </p:nvGrpSpPr>
          <p:grpSpPr>
            <a:xfrm>
              <a:off x="7618730" y="5219700"/>
              <a:ext cx="914400" cy="1143000"/>
              <a:chOff x="1676400" y="5334000"/>
              <a:chExt cx="914400" cy="1143000"/>
            </a:xfrm>
          </p:grpSpPr>
          <p:sp>
            <p:nvSpPr>
              <p:cNvPr id="96" name="Rounded Rectangle 95"/>
              <p:cNvSpPr/>
              <p:nvPr/>
            </p:nvSpPr>
            <p:spPr>
              <a:xfrm>
                <a:off x="1752600" y="6096000"/>
                <a:ext cx="533400" cy="38100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sysClr val="windowText" lastClr="000000"/>
                  </a:solidFill>
                </a:endParaRPr>
              </a:p>
            </p:txBody>
          </p:sp>
          <p:sp>
            <p:nvSpPr>
              <p:cNvPr id="97" name="Rounded Rectangle 96"/>
              <p:cNvSpPr/>
              <p:nvPr/>
            </p:nvSpPr>
            <p:spPr>
              <a:xfrm>
                <a:off x="1859280" y="6057900"/>
                <a:ext cx="533400" cy="38100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sysClr val="windowText" lastClr="000000"/>
                  </a:solidFill>
                </a:endParaRPr>
              </a:p>
            </p:txBody>
          </p:sp>
          <p:sp>
            <p:nvSpPr>
              <p:cNvPr id="98" name="Rounded Rectangle 97"/>
              <p:cNvSpPr/>
              <p:nvPr/>
            </p:nvSpPr>
            <p:spPr>
              <a:xfrm>
                <a:off x="1981200" y="6019800"/>
                <a:ext cx="533400" cy="38100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solidFill>
                      <a:sysClr val="windowText" lastClr="000000"/>
                    </a:solidFill>
                  </a:rPr>
                  <a:t>PMUs</a:t>
                </a:r>
                <a:endParaRPr lang="en-US" sz="600" dirty="0">
                  <a:solidFill>
                    <a:sysClr val="windowText" lastClr="000000"/>
                  </a:solidFill>
                </a:endParaRPr>
              </a:p>
            </p:txBody>
          </p:sp>
          <p:cxnSp>
            <p:nvCxnSpPr>
              <p:cNvPr id="99" name="Straight Connector 98"/>
              <p:cNvCxnSpPr/>
              <p:nvPr/>
            </p:nvCxnSpPr>
            <p:spPr>
              <a:xfrm>
                <a:off x="1676400" y="58674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endCxn id="98" idx="0"/>
              </p:cNvCxnSpPr>
              <p:nvPr/>
            </p:nvCxnSpPr>
            <p:spPr>
              <a:xfrm>
                <a:off x="2247900" y="58674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125980" y="58674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000885" y="5876925"/>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Rounded Rectangle 102"/>
              <p:cNvSpPr/>
              <p:nvPr/>
            </p:nvSpPr>
            <p:spPr>
              <a:xfrm>
                <a:off x="1859280" y="5334000"/>
                <a:ext cx="533400" cy="381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solidFill>
                      <a:sysClr val="windowText" lastClr="000000"/>
                    </a:solidFill>
                  </a:rPr>
                  <a:t>PDC</a:t>
                </a:r>
                <a:endParaRPr lang="en-US" sz="600" dirty="0">
                  <a:solidFill>
                    <a:sysClr val="windowText" lastClr="000000"/>
                  </a:solidFill>
                </a:endParaRPr>
              </a:p>
            </p:txBody>
          </p:sp>
          <p:cxnSp>
            <p:nvCxnSpPr>
              <p:cNvPr id="104" name="Straight Connector 103"/>
              <p:cNvCxnSpPr/>
              <p:nvPr/>
            </p:nvCxnSpPr>
            <p:spPr>
              <a:xfrm>
                <a:off x="2125980" y="57150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5" name="Rectangle 104"/>
            <p:cNvSpPr/>
            <p:nvPr/>
          </p:nvSpPr>
          <p:spPr>
            <a:xfrm>
              <a:off x="7542530" y="5105400"/>
              <a:ext cx="1066800" cy="1295400"/>
            </a:xfrm>
            <a:prstGeom prst="rect">
              <a:avLst/>
            </a:prstGeom>
            <a:noFill/>
            <a:ln w="127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ounded Rectangle 105"/>
            <p:cNvSpPr/>
            <p:nvPr/>
          </p:nvSpPr>
          <p:spPr>
            <a:xfrm>
              <a:off x="6475729" y="4053348"/>
              <a:ext cx="762000" cy="44245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ysClr val="windowText" lastClr="000000"/>
                  </a:solidFill>
                </a:rPr>
                <a:t>PDC</a:t>
              </a:r>
              <a:endParaRPr lang="en-US" sz="1200" dirty="0">
                <a:solidFill>
                  <a:sysClr val="windowText" lastClr="000000"/>
                </a:solidFill>
              </a:endParaRPr>
            </a:p>
          </p:txBody>
        </p:sp>
        <p:cxnSp>
          <p:nvCxnSpPr>
            <p:cNvPr id="107" name="Elbow Connector 106"/>
            <p:cNvCxnSpPr/>
            <p:nvPr/>
          </p:nvCxnSpPr>
          <p:spPr>
            <a:xfrm rot="5400000" flipH="1" flipV="1">
              <a:off x="5721667" y="4779964"/>
              <a:ext cx="1266827" cy="698500"/>
            </a:xfrm>
            <a:prstGeom prst="bentConnector3">
              <a:avLst>
                <a:gd name="adj1" fmla="val 73559"/>
              </a:avLst>
            </a:prstGeom>
          </p:spPr>
          <p:style>
            <a:lnRef idx="1">
              <a:schemeClr val="accent1"/>
            </a:lnRef>
            <a:fillRef idx="0">
              <a:schemeClr val="accent1"/>
            </a:fillRef>
            <a:effectRef idx="0">
              <a:schemeClr val="accent1"/>
            </a:effectRef>
            <a:fontRef idx="minor">
              <a:schemeClr val="tx1"/>
            </a:fontRef>
          </p:style>
        </p:cxnSp>
        <p:cxnSp>
          <p:nvCxnSpPr>
            <p:cNvPr id="108" name="Elbow Connector 107"/>
            <p:cNvCxnSpPr>
              <a:endCxn id="106" idx="2"/>
            </p:cNvCxnSpPr>
            <p:nvPr/>
          </p:nvCxnSpPr>
          <p:spPr>
            <a:xfrm rot="16200000" flipV="1">
              <a:off x="6342385" y="5010145"/>
              <a:ext cx="1257306" cy="22861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09" name="Elbow Connector 108"/>
            <p:cNvCxnSpPr/>
            <p:nvPr/>
          </p:nvCxnSpPr>
          <p:spPr>
            <a:xfrm rot="16200000" flipV="1">
              <a:off x="6723380" y="4781550"/>
              <a:ext cx="1257300" cy="685800"/>
            </a:xfrm>
            <a:prstGeom prst="bentConnector3">
              <a:avLst>
                <a:gd name="adj1" fmla="val 72727"/>
              </a:avLst>
            </a:prstGeom>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400050" y="4184650"/>
            <a:ext cx="2058670" cy="1228566"/>
            <a:chOff x="5104130" y="4022930"/>
            <a:chExt cx="3505200" cy="2377870"/>
          </a:xfrm>
        </p:grpSpPr>
        <p:grpSp>
          <p:nvGrpSpPr>
            <p:cNvPr id="112" name="Group 111"/>
            <p:cNvGrpSpPr/>
            <p:nvPr/>
          </p:nvGrpSpPr>
          <p:grpSpPr>
            <a:xfrm>
              <a:off x="5180330" y="5219700"/>
              <a:ext cx="914400" cy="1143000"/>
              <a:chOff x="1676400" y="5334000"/>
              <a:chExt cx="914400" cy="1143000"/>
            </a:xfrm>
          </p:grpSpPr>
          <p:sp>
            <p:nvSpPr>
              <p:cNvPr id="140" name="Rounded Rectangle 139"/>
              <p:cNvSpPr/>
              <p:nvPr/>
            </p:nvSpPr>
            <p:spPr>
              <a:xfrm>
                <a:off x="1752600" y="6096000"/>
                <a:ext cx="533400" cy="38100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sysClr val="windowText" lastClr="000000"/>
                  </a:solidFill>
                </a:endParaRPr>
              </a:p>
            </p:txBody>
          </p:sp>
          <p:sp>
            <p:nvSpPr>
              <p:cNvPr id="141" name="Rounded Rectangle 140"/>
              <p:cNvSpPr/>
              <p:nvPr/>
            </p:nvSpPr>
            <p:spPr>
              <a:xfrm>
                <a:off x="1859280" y="6057900"/>
                <a:ext cx="533400" cy="38100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sysClr val="windowText" lastClr="000000"/>
                  </a:solidFill>
                </a:endParaRPr>
              </a:p>
            </p:txBody>
          </p:sp>
          <p:sp>
            <p:nvSpPr>
              <p:cNvPr id="142" name="Rounded Rectangle 141"/>
              <p:cNvSpPr/>
              <p:nvPr/>
            </p:nvSpPr>
            <p:spPr>
              <a:xfrm>
                <a:off x="1981200" y="6019800"/>
                <a:ext cx="533400" cy="38100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solidFill>
                      <a:sysClr val="windowText" lastClr="000000"/>
                    </a:solidFill>
                  </a:rPr>
                  <a:t>PMUs</a:t>
                </a:r>
                <a:endParaRPr lang="en-US" sz="600" dirty="0">
                  <a:solidFill>
                    <a:sysClr val="windowText" lastClr="000000"/>
                  </a:solidFill>
                </a:endParaRPr>
              </a:p>
            </p:txBody>
          </p:sp>
          <p:cxnSp>
            <p:nvCxnSpPr>
              <p:cNvPr id="143" name="Straight Connector 142"/>
              <p:cNvCxnSpPr/>
              <p:nvPr/>
            </p:nvCxnSpPr>
            <p:spPr>
              <a:xfrm>
                <a:off x="1676400" y="58674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endCxn id="142" idx="0"/>
              </p:cNvCxnSpPr>
              <p:nvPr/>
            </p:nvCxnSpPr>
            <p:spPr>
              <a:xfrm>
                <a:off x="2247900" y="58674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2125980" y="58674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2000885" y="5876925"/>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Rounded Rectangle 146"/>
              <p:cNvSpPr/>
              <p:nvPr/>
            </p:nvSpPr>
            <p:spPr>
              <a:xfrm>
                <a:off x="1859280" y="5334000"/>
                <a:ext cx="533400" cy="381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solidFill>
                      <a:sysClr val="windowText" lastClr="000000"/>
                    </a:solidFill>
                  </a:rPr>
                  <a:t>PDC</a:t>
                </a:r>
                <a:endParaRPr lang="en-US" sz="600" dirty="0">
                  <a:solidFill>
                    <a:sysClr val="windowText" lastClr="000000"/>
                  </a:solidFill>
                </a:endParaRPr>
              </a:p>
            </p:txBody>
          </p:sp>
          <p:cxnSp>
            <p:nvCxnSpPr>
              <p:cNvPr id="148" name="Straight Connector 147"/>
              <p:cNvCxnSpPr/>
              <p:nvPr/>
            </p:nvCxnSpPr>
            <p:spPr>
              <a:xfrm>
                <a:off x="2125980" y="57150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3" name="Rectangle 112"/>
            <p:cNvSpPr/>
            <p:nvPr/>
          </p:nvSpPr>
          <p:spPr>
            <a:xfrm>
              <a:off x="5104130" y="5105400"/>
              <a:ext cx="1066800" cy="1295400"/>
            </a:xfrm>
            <a:prstGeom prst="rect">
              <a:avLst/>
            </a:prstGeom>
            <a:noFill/>
            <a:ln w="127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4" name="Group 113"/>
            <p:cNvGrpSpPr/>
            <p:nvPr/>
          </p:nvGrpSpPr>
          <p:grpSpPr>
            <a:xfrm>
              <a:off x="6399530" y="5219700"/>
              <a:ext cx="914400" cy="1143000"/>
              <a:chOff x="1676400" y="5334000"/>
              <a:chExt cx="914400" cy="1143000"/>
            </a:xfrm>
          </p:grpSpPr>
          <p:sp>
            <p:nvSpPr>
              <p:cNvPr id="131" name="Rounded Rectangle 130"/>
              <p:cNvSpPr/>
              <p:nvPr/>
            </p:nvSpPr>
            <p:spPr>
              <a:xfrm>
                <a:off x="1752600" y="6096000"/>
                <a:ext cx="533400" cy="38100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sysClr val="windowText" lastClr="000000"/>
                  </a:solidFill>
                </a:endParaRPr>
              </a:p>
            </p:txBody>
          </p:sp>
          <p:sp>
            <p:nvSpPr>
              <p:cNvPr id="132" name="Rounded Rectangle 131"/>
              <p:cNvSpPr/>
              <p:nvPr/>
            </p:nvSpPr>
            <p:spPr>
              <a:xfrm>
                <a:off x="1859280" y="6057900"/>
                <a:ext cx="533400" cy="38100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sysClr val="windowText" lastClr="000000"/>
                  </a:solidFill>
                </a:endParaRPr>
              </a:p>
            </p:txBody>
          </p:sp>
          <p:sp>
            <p:nvSpPr>
              <p:cNvPr id="133" name="Rounded Rectangle 132"/>
              <p:cNvSpPr/>
              <p:nvPr/>
            </p:nvSpPr>
            <p:spPr>
              <a:xfrm>
                <a:off x="1981200" y="6019800"/>
                <a:ext cx="533400" cy="38100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solidFill>
                      <a:sysClr val="windowText" lastClr="000000"/>
                    </a:solidFill>
                  </a:rPr>
                  <a:t>PMUs</a:t>
                </a:r>
                <a:endParaRPr lang="en-US" sz="600" dirty="0">
                  <a:solidFill>
                    <a:sysClr val="windowText" lastClr="000000"/>
                  </a:solidFill>
                </a:endParaRPr>
              </a:p>
            </p:txBody>
          </p:sp>
          <p:cxnSp>
            <p:nvCxnSpPr>
              <p:cNvPr id="134" name="Straight Connector 133"/>
              <p:cNvCxnSpPr/>
              <p:nvPr/>
            </p:nvCxnSpPr>
            <p:spPr>
              <a:xfrm>
                <a:off x="1676400" y="58674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endCxn id="133" idx="0"/>
              </p:cNvCxnSpPr>
              <p:nvPr/>
            </p:nvCxnSpPr>
            <p:spPr>
              <a:xfrm>
                <a:off x="2247900" y="58674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2125980" y="58674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000885" y="5876925"/>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Rounded Rectangle 137"/>
              <p:cNvSpPr/>
              <p:nvPr/>
            </p:nvSpPr>
            <p:spPr>
              <a:xfrm>
                <a:off x="1676400" y="5334000"/>
                <a:ext cx="533400" cy="381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solidFill>
                      <a:sysClr val="windowText" lastClr="000000"/>
                    </a:solidFill>
                  </a:rPr>
                  <a:t>PDC</a:t>
                </a:r>
                <a:endParaRPr lang="en-US" sz="600" dirty="0">
                  <a:solidFill>
                    <a:sysClr val="windowText" lastClr="000000"/>
                  </a:solidFill>
                </a:endParaRPr>
              </a:p>
            </p:txBody>
          </p:sp>
          <p:cxnSp>
            <p:nvCxnSpPr>
              <p:cNvPr id="139" name="Straight Connector 138"/>
              <p:cNvCxnSpPr/>
              <p:nvPr/>
            </p:nvCxnSpPr>
            <p:spPr>
              <a:xfrm>
                <a:off x="1943100" y="57150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5" name="Rectangle 114"/>
            <p:cNvSpPr/>
            <p:nvPr/>
          </p:nvSpPr>
          <p:spPr>
            <a:xfrm>
              <a:off x="6323330" y="5105400"/>
              <a:ext cx="1066800" cy="1295400"/>
            </a:xfrm>
            <a:prstGeom prst="rect">
              <a:avLst/>
            </a:prstGeom>
            <a:noFill/>
            <a:ln w="127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6" name="Group 115"/>
            <p:cNvGrpSpPr/>
            <p:nvPr/>
          </p:nvGrpSpPr>
          <p:grpSpPr>
            <a:xfrm>
              <a:off x="7618730" y="5219700"/>
              <a:ext cx="914400" cy="1143000"/>
              <a:chOff x="1676400" y="5334000"/>
              <a:chExt cx="914400" cy="1143000"/>
            </a:xfrm>
          </p:grpSpPr>
          <p:sp>
            <p:nvSpPr>
              <p:cNvPr id="122" name="Rounded Rectangle 121"/>
              <p:cNvSpPr/>
              <p:nvPr/>
            </p:nvSpPr>
            <p:spPr>
              <a:xfrm>
                <a:off x="1752600" y="6096000"/>
                <a:ext cx="533400" cy="38100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sysClr val="windowText" lastClr="000000"/>
                  </a:solidFill>
                </a:endParaRPr>
              </a:p>
            </p:txBody>
          </p:sp>
          <p:sp>
            <p:nvSpPr>
              <p:cNvPr id="123" name="Rounded Rectangle 122"/>
              <p:cNvSpPr/>
              <p:nvPr/>
            </p:nvSpPr>
            <p:spPr>
              <a:xfrm>
                <a:off x="1859280" y="6057900"/>
                <a:ext cx="533400" cy="38100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sysClr val="windowText" lastClr="000000"/>
                  </a:solidFill>
                </a:endParaRPr>
              </a:p>
            </p:txBody>
          </p:sp>
          <p:sp>
            <p:nvSpPr>
              <p:cNvPr id="124" name="Rounded Rectangle 123"/>
              <p:cNvSpPr/>
              <p:nvPr/>
            </p:nvSpPr>
            <p:spPr>
              <a:xfrm>
                <a:off x="1981200" y="6019800"/>
                <a:ext cx="533400" cy="38100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solidFill>
                      <a:sysClr val="windowText" lastClr="000000"/>
                    </a:solidFill>
                  </a:rPr>
                  <a:t>PMUs</a:t>
                </a:r>
                <a:endParaRPr lang="en-US" sz="600" dirty="0">
                  <a:solidFill>
                    <a:sysClr val="windowText" lastClr="000000"/>
                  </a:solidFill>
                </a:endParaRPr>
              </a:p>
            </p:txBody>
          </p:sp>
          <p:cxnSp>
            <p:nvCxnSpPr>
              <p:cNvPr id="125" name="Straight Connector 124"/>
              <p:cNvCxnSpPr/>
              <p:nvPr/>
            </p:nvCxnSpPr>
            <p:spPr>
              <a:xfrm>
                <a:off x="1676400" y="58674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endCxn id="124" idx="0"/>
              </p:cNvCxnSpPr>
              <p:nvPr/>
            </p:nvCxnSpPr>
            <p:spPr>
              <a:xfrm>
                <a:off x="2247900" y="58674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2125980" y="58674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000885" y="5876925"/>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1859280" y="5334000"/>
                <a:ext cx="533400" cy="381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solidFill>
                      <a:sysClr val="windowText" lastClr="000000"/>
                    </a:solidFill>
                  </a:rPr>
                  <a:t>PDC</a:t>
                </a:r>
                <a:endParaRPr lang="en-US" sz="600" dirty="0">
                  <a:solidFill>
                    <a:sysClr val="windowText" lastClr="000000"/>
                  </a:solidFill>
                </a:endParaRPr>
              </a:p>
            </p:txBody>
          </p:sp>
          <p:cxnSp>
            <p:nvCxnSpPr>
              <p:cNvPr id="130" name="Straight Connector 129"/>
              <p:cNvCxnSpPr/>
              <p:nvPr/>
            </p:nvCxnSpPr>
            <p:spPr>
              <a:xfrm>
                <a:off x="2125980" y="57150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7" name="Rectangle 116"/>
            <p:cNvSpPr/>
            <p:nvPr/>
          </p:nvSpPr>
          <p:spPr>
            <a:xfrm>
              <a:off x="7542530" y="5105400"/>
              <a:ext cx="1066800" cy="1295400"/>
            </a:xfrm>
            <a:prstGeom prst="rect">
              <a:avLst/>
            </a:prstGeom>
            <a:noFill/>
            <a:ln w="127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8" name="Rounded Rectangle 117"/>
            <p:cNvSpPr/>
            <p:nvPr/>
          </p:nvSpPr>
          <p:spPr>
            <a:xfrm>
              <a:off x="6475733" y="4022930"/>
              <a:ext cx="761998" cy="47287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ysClr val="windowText" lastClr="000000"/>
                  </a:solidFill>
                </a:rPr>
                <a:t>PDC</a:t>
              </a:r>
              <a:endParaRPr lang="en-US" sz="1200" dirty="0">
                <a:solidFill>
                  <a:sysClr val="windowText" lastClr="000000"/>
                </a:solidFill>
              </a:endParaRPr>
            </a:p>
          </p:txBody>
        </p:sp>
        <p:cxnSp>
          <p:nvCxnSpPr>
            <p:cNvPr id="119" name="Elbow Connector 118"/>
            <p:cNvCxnSpPr/>
            <p:nvPr/>
          </p:nvCxnSpPr>
          <p:spPr>
            <a:xfrm rot="5400000" flipH="1" flipV="1">
              <a:off x="5721667" y="4779964"/>
              <a:ext cx="1266827" cy="698500"/>
            </a:xfrm>
            <a:prstGeom prst="bentConnector3">
              <a:avLst>
                <a:gd name="adj1" fmla="val 73559"/>
              </a:avLst>
            </a:prstGeom>
          </p:spPr>
          <p:style>
            <a:lnRef idx="1">
              <a:schemeClr val="accent1"/>
            </a:lnRef>
            <a:fillRef idx="0">
              <a:schemeClr val="accent1"/>
            </a:fillRef>
            <a:effectRef idx="0">
              <a:schemeClr val="accent1"/>
            </a:effectRef>
            <a:fontRef idx="minor">
              <a:schemeClr val="tx1"/>
            </a:fontRef>
          </p:style>
        </p:cxnSp>
        <p:cxnSp>
          <p:nvCxnSpPr>
            <p:cNvPr id="120" name="Elbow Connector 119"/>
            <p:cNvCxnSpPr>
              <a:endCxn id="118" idx="2"/>
            </p:cNvCxnSpPr>
            <p:nvPr/>
          </p:nvCxnSpPr>
          <p:spPr>
            <a:xfrm rot="16200000" flipV="1">
              <a:off x="6342383" y="5010148"/>
              <a:ext cx="1257302" cy="22860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21" name="Elbow Connector 120"/>
            <p:cNvCxnSpPr/>
            <p:nvPr/>
          </p:nvCxnSpPr>
          <p:spPr>
            <a:xfrm rot="16200000" flipV="1">
              <a:off x="6723380" y="4781550"/>
              <a:ext cx="1257300" cy="685800"/>
            </a:xfrm>
            <a:prstGeom prst="bentConnector3">
              <a:avLst>
                <a:gd name="adj1" fmla="val 72727"/>
              </a:avLst>
            </a:prstGeom>
          </p:spPr>
          <p:style>
            <a:lnRef idx="1">
              <a:schemeClr val="accent1"/>
            </a:lnRef>
            <a:fillRef idx="0">
              <a:schemeClr val="accent1"/>
            </a:fillRef>
            <a:effectRef idx="0">
              <a:schemeClr val="accent1"/>
            </a:effectRef>
            <a:fontRef idx="minor">
              <a:schemeClr val="tx1"/>
            </a:fontRef>
          </p:style>
        </p:cxnSp>
      </p:grpSp>
      <p:cxnSp>
        <p:nvCxnSpPr>
          <p:cNvPr id="155" name="Elbow Connector 154"/>
          <p:cNvCxnSpPr>
            <a:stCxn id="118" idx="3"/>
            <a:endCxn id="46" idx="1"/>
          </p:cNvCxnSpPr>
          <p:nvPr/>
        </p:nvCxnSpPr>
        <p:spPr>
          <a:xfrm flipV="1">
            <a:off x="1653154" y="4305300"/>
            <a:ext cx="2652146" cy="1508"/>
          </a:xfrm>
          <a:prstGeom prst="bentConnector3">
            <a:avLst/>
          </a:prstGeom>
          <a:ln w="15875">
            <a:solidFill>
              <a:schemeClr val="accent4">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5" name="Elbow Connector 164"/>
          <p:cNvCxnSpPr>
            <a:stCxn id="46" idx="3"/>
            <a:endCxn id="106" idx="1"/>
          </p:cNvCxnSpPr>
          <p:nvPr/>
        </p:nvCxnSpPr>
        <p:spPr>
          <a:xfrm flipV="1">
            <a:off x="4838700" y="4298950"/>
            <a:ext cx="2617824" cy="6350"/>
          </a:xfrm>
          <a:prstGeom prst="bentConnector3">
            <a:avLst/>
          </a:prstGeom>
          <a:ln w="15875">
            <a:solidFill>
              <a:schemeClr val="accent4">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559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Phasor Application Summary</a:t>
            </a:r>
            <a:endParaRPr lang="en-US" dirty="0"/>
          </a:p>
        </p:txBody>
      </p:sp>
      <p:sp>
        <p:nvSpPr>
          <p:cNvPr id="4" name="Date Placeholder 3"/>
          <p:cNvSpPr>
            <a:spLocks noGrp="1"/>
          </p:cNvSpPr>
          <p:nvPr>
            <p:ph type="dt" sz="half" idx="10"/>
          </p:nvPr>
        </p:nvSpPr>
        <p:spPr/>
        <p:txBody>
          <a:bodyPr/>
          <a:lstStyle/>
          <a:p>
            <a:pPr>
              <a:defRPr/>
            </a:pPr>
            <a:fld id="{3CE9210D-B2F4-47D1-8FEE-41594F049A06}" type="datetime1">
              <a:rPr lang="en-US" smtClean="0"/>
              <a:pPr>
                <a:defRPr/>
              </a:pPr>
              <a:t>10/11/2016</a:t>
            </a:fld>
            <a:endParaRPr lang="en-US"/>
          </a:p>
        </p:txBody>
      </p:sp>
      <p:sp>
        <p:nvSpPr>
          <p:cNvPr id="5" name="Footer Placeholder 4"/>
          <p:cNvSpPr>
            <a:spLocks noGrp="1"/>
          </p:cNvSpPr>
          <p:nvPr>
            <p:ph type="ftr" sz="quarter" idx="4294967295"/>
          </p:nvPr>
        </p:nvSpPr>
        <p:spPr>
          <a:xfrm>
            <a:off x="4419600" y="6492875"/>
            <a:ext cx="2895600" cy="365125"/>
          </a:xfr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FFE4B61-D119-4C2A-B0FD-8BB9E4349C88}" type="slidenum">
              <a:rPr lang="en-US" smtClean="0"/>
              <a:pPr>
                <a:defRPr/>
              </a:pPr>
              <a:t>14</a:t>
            </a:fld>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11" y="1219200"/>
            <a:ext cx="8902989" cy="464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714500" y="5819775"/>
            <a:ext cx="5715000" cy="830997"/>
          </a:xfrm>
          <a:prstGeom prst="rect">
            <a:avLst/>
          </a:prstGeom>
          <a:noFill/>
        </p:spPr>
        <p:txBody>
          <a:bodyPr wrap="square" rtlCol="0">
            <a:spAutoFit/>
          </a:bodyPr>
          <a:lstStyle/>
          <a:p>
            <a:pPr>
              <a:tabLst>
                <a:tab pos="685800" algn="l"/>
              </a:tabLst>
            </a:pPr>
            <a:r>
              <a:rPr lang="en-US" sz="1200" dirty="0" smtClean="0"/>
              <a:t>Source:	“Synchrophasor </a:t>
            </a:r>
            <a:r>
              <a:rPr lang="en-US" sz="1200" dirty="0"/>
              <a:t>Technology </a:t>
            </a:r>
            <a:r>
              <a:rPr lang="en-US" sz="1200" dirty="0" smtClean="0"/>
              <a:t>– PMU </a:t>
            </a:r>
            <a:r>
              <a:rPr lang="en-US" sz="1200" dirty="0"/>
              <a:t>Use Case </a:t>
            </a:r>
            <a:r>
              <a:rPr lang="en-US" sz="1200" dirty="0" smtClean="0"/>
              <a:t>Examples”</a:t>
            </a:r>
          </a:p>
          <a:p>
            <a:pPr>
              <a:tabLst>
                <a:tab pos="685800" algn="l"/>
              </a:tabLst>
            </a:pPr>
            <a:r>
              <a:rPr lang="en-US" sz="1200" dirty="0" smtClean="0"/>
              <a:t>	</a:t>
            </a:r>
            <a:r>
              <a:rPr lang="en-US" sz="1200" dirty="0" err="1" smtClean="0"/>
              <a:t>Sarma</a:t>
            </a:r>
            <a:r>
              <a:rPr lang="en-US" sz="1200" dirty="0" smtClean="0"/>
              <a:t> </a:t>
            </a:r>
            <a:r>
              <a:rPr lang="en-US" sz="1200" dirty="0"/>
              <a:t>(NDR) </a:t>
            </a:r>
            <a:r>
              <a:rPr lang="en-US" sz="1200" dirty="0" err="1"/>
              <a:t>Nuthalapati</a:t>
            </a:r>
            <a:r>
              <a:rPr lang="en-US" sz="1200" dirty="0"/>
              <a:t>, PhD (Texas A&amp;M) and Bill Blevins (ERCOT</a:t>
            </a:r>
            <a:r>
              <a:rPr lang="en-US" sz="1200" dirty="0" smtClean="0"/>
              <a:t>)</a:t>
            </a:r>
          </a:p>
          <a:p>
            <a:pPr>
              <a:tabLst>
                <a:tab pos="685800" algn="l"/>
              </a:tabLst>
            </a:pPr>
            <a:r>
              <a:rPr lang="en-US" sz="1200" dirty="0"/>
              <a:t>	2016 IEEE PES General Meeting, Boston, July 17-21, 2016</a:t>
            </a:r>
          </a:p>
          <a:p>
            <a:pPr>
              <a:tabLst>
                <a:tab pos="685800" algn="l"/>
              </a:tabLst>
            </a:pPr>
            <a:r>
              <a:rPr lang="en-US" sz="1200" dirty="0" smtClean="0"/>
              <a:t> </a:t>
            </a:r>
            <a:endParaRPr lang="en-US" sz="1200" dirty="0"/>
          </a:p>
        </p:txBody>
      </p:sp>
    </p:spTree>
    <p:extLst>
      <p:ext uri="{BB962C8B-B14F-4D97-AF65-F5344CB8AC3E}">
        <p14:creationId xmlns:p14="http://schemas.microsoft.com/office/powerpoint/2010/main" val="307341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PMU Installations in VT</a:t>
            </a:r>
            <a:endParaRPr lang="en-US" dirty="0"/>
          </a:p>
        </p:txBody>
      </p:sp>
      <p:sp>
        <p:nvSpPr>
          <p:cNvPr id="3" name="Content Placeholder 2"/>
          <p:cNvSpPr>
            <a:spLocks noGrp="1"/>
          </p:cNvSpPr>
          <p:nvPr>
            <p:ph idx="1"/>
          </p:nvPr>
        </p:nvSpPr>
        <p:spPr>
          <a:xfrm>
            <a:off x="3581400" y="1219200"/>
            <a:ext cx="5105400" cy="5120481"/>
          </a:xfrm>
        </p:spPr>
        <p:txBody>
          <a:bodyPr/>
          <a:lstStyle/>
          <a:p>
            <a:r>
              <a:rPr lang="en-US" sz="2000" dirty="0" smtClean="0"/>
              <a:t>Existing:</a:t>
            </a:r>
          </a:p>
          <a:p>
            <a:pPr lvl="1"/>
            <a:r>
              <a:rPr lang="en-US" sz="1800" dirty="0">
                <a:solidFill>
                  <a:srgbClr val="FF0000"/>
                </a:solidFill>
              </a:rPr>
              <a:t>* </a:t>
            </a:r>
            <a:r>
              <a:rPr lang="en-US" sz="1800" dirty="0" smtClean="0"/>
              <a:t>Vernon 345 kV</a:t>
            </a:r>
          </a:p>
          <a:p>
            <a:pPr lvl="2"/>
            <a:r>
              <a:rPr lang="en-US" sz="1400" dirty="0" smtClean="0">
                <a:solidFill>
                  <a:srgbClr val="00B0F0"/>
                </a:solidFill>
              </a:rPr>
              <a:t>*</a:t>
            </a:r>
            <a:r>
              <a:rPr lang="en-US" sz="1400" dirty="0" smtClean="0"/>
              <a:t> 345 kV Newfane, Coolidge &amp; NH/MA</a:t>
            </a:r>
          </a:p>
          <a:p>
            <a:pPr lvl="1"/>
            <a:r>
              <a:rPr lang="en-US" sz="1800" dirty="0" smtClean="0">
                <a:solidFill>
                  <a:srgbClr val="FF0000"/>
                </a:solidFill>
              </a:rPr>
              <a:t>* </a:t>
            </a:r>
            <a:r>
              <a:rPr lang="en-US" sz="1800" dirty="0" smtClean="0"/>
              <a:t>West Rutland 345 kV</a:t>
            </a:r>
          </a:p>
          <a:p>
            <a:pPr lvl="2"/>
            <a:r>
              <a:rPr lang="en-US" sz="1400" dirty="0">
                <a:solidFill>
                  <a:srgbClr val="00B0F0"/>
                </a:solidFill>
              </a:rPr>
              <a:t>*</a:t>
            </a:r>
            <a:r>
              <a:rPr lang="en-US" sz="1400" dirty="0"/>
              <a:t> </a:t>
            </a:r>
            <a:r>
              <a:rPr lang="en-US" sz="1400" dirty="0" smtClean="0"/>
              <a:t>345 kV Coolidge &amp; New Haven &amp; 115 kV</a:t>
            </a:r>
          </a:p>
          <a:p>
            <a:r>
              <a:rPr lang="en-US" sz="2000" dirty="0"/>
              <a:t>Install w/ Capital </a:t>
            </a:r>
            <a:r>
              <a:rPr lang="en-US" sz="2000" dirty="0" smtClean="0"/>
              <a:t>Project</a:t>
            </a:r>
          </a:p>
          <a:p>
            <a:pPr lvl="1"/>
            <a:r>
              <a:rPr lang="en-US" sz="1800" dirty="0">
                <a:solidFill>
                  <a:srgbClr val="FFC000"/>
                </a:solidFill>
              </a:rPr>
              <a:t>* </a:t>
            </a:r>
            <a:r>
              <a:rPr lang="en-US" sz="1800" dirty="0" smtClean="0"/>
              <a:t>Ascutney (2017)</a:t>
            </a:r>
          </a:p>
          <a:p>
            <a:pPr lvl="2"/>
            <a:r>
              <a:rPr lang="en-US" sz="1400" dirty="0" smtClean="0">
                <a:solidFill>
                  <a:srgbClr val="00B0F0"/>
                </a:solidFill>
              </a:rPr>
              <a:t>* </a:t>
            </a:r>
            <a:r>
              <a:rPr lang="en-US" sz="1400" dirty="0" smtClean="0"/>
              <a:t>115 Coolidge, Windsor &amp; NH</a:t>
            </a:r>
          </a:p>
          <a:p>
            <a:pPr lvl="1"/>
            <a:r>
              <a:rPr lang="en-US" sz="1800" dirty="0" smtClean="0">
                <a:solidFill>
                  <a:srgbClr val="FFC000"/>
                </a:solidFill>
              </a:rPr>
              <a:t>* </a:t>
            </a:r>
            <a:r>
              <a:rPr lang="en-US" sz="1800" dirty="0" smtClean="0"/>
              <a:t>Grand Isle Terminal (2018)</a:t>
            </a:r>
          </a:p>
          <a:p>
            <a:pPr lvl="2"/>
            <a:r>
              <a:rPr lang="en-US" sz="1400" dirty="0">
                <a:solidFill>
                  <a:srgbClr val="00B0F0"/>
                </a:solidFill>
              </a:rPr>
              <a:t>* </a:t>
            </a:r>
            <a:r>
              <a:rPr lang="en-US" sz="1400" dirty="0"/>
              <a:t>115 </a:t>
            </a:r>
            <a:r>
              <a:rPr lang="en-US" sz="1400" dirty="0" smtClean="0"/>
              <a:t>NY &amp; S. Hero</a:t>
            </a:r>
          </a:p>
          <a:p>
            <a:r>
              <a:rPr lang="en-US" sz="2000" dirty="0" smtClean="0"/>
              <a:t>Other Installs (2017)</a:t>
            </a:r>
          </a:p>
          <a:p>
            <a:pPr lvl="1"/>
            <a:r>
              <a:rPr lang="en-US" sz="1600" dirty="0" smtClean="0">
                <a:solidFill>
                  <a:srgbClr val="FF00FF"/>
                </a:solidFill>
              </a:rPr>
              <a:t>* </a:t>
            </a:r>
            <a:r>
              <a:rPr lang="en-US" sz="1600" dirty="0" smtClean="0"/>
              <a:t>West Rutland 115 kV</a:t>
            </a:r>
          </a:p>
          <a:p>
            <a:pPr lvl="2"/>
            <a:r>
              <a:rPr lang="en-US" sz="1200" dirty="0">
                <a:solidFill>
                  <a:srgbClr val="00B0F0"/>
                </a:solidFill>
              </a:rPr>
              <a:t>* </a:t>
            </a:r>
            <a:r>
              <a:rPr lang="en-US" sz="1200" dirty="0" smtClean="0"/>
              <a:t>115 </a:t>
            </a:r>
            <a:r>
              <a:rPr lang="en-US" sz="1200" dirty="0" err="1" smtClean="0"/>
              <a:t>Blissville</a:t>
            </a:r>
            <a:r>
              <a:rPr lang="en-US" sz="1200" dirty="0" smtClean="0"/>
              <a:t>, Florence &amp; N. Rutland</a:t>
            </a:r>
          </a:p>
          <a:p>
            <a:pPr lvl="1"/>
            <a:r>
              <a:rPr lang="en-US" sz="1600" dirty="0">
                <a:solidFill>
                  <a:srgbClr val="FF00FF"/>
                </a:solidFill>
              </a:rPr>
              <a:t>* </a:t>
            </a:r>
            <a:r>
              <a:rPr lang="en-US" sz="1600" dirty="0" smtClean="0"/>
              <a:t>Granite 115 &amp; 230 kV</a:t>
            </a:r>
          </a:p>
          <a:p>
            <a:pPr lvl="2"/>
            <a:r>
              <a:rPr lang="en-US" sz="1200" dirty="0">
                <a:solidFill>
                  <a:srgbClr val="00B0F0"/>
                </a:solidFill>
              </a:rPr>
              <a:t>* </a:t>
            </a:r>
            <a:r>
              <a:rPr lang="en-US" sz="1200" dirty="0" smtClean="0"/>
              <a:t>115 </a:t>
            </a:r>
            <a:r>
              <a:rPr lang="en-US" sz="1200" dirty="0" err="1" smtClean="0"/>
              <a:t>Barre</a:t>
            </a:r>
            <a:r>
              <a:rPr lang="en-US" sz="1200" dirty="0" smtClean="0"/>
              <a:t>, Chelsea &amp; 230 </a:t>
            </a:r>
            <a:r>
              <a:rPr lang="en-US" sz="1200" dirty="0" err="1" smtClean="0"/>
              <a:t>Comerford</a:t>
            </a:r>
            <a:r>
              <a:rPr lang="en-US" sz="1200" dirty="0" smtClean="0"/>
              <a:t> (NH)</a:t>
            </a:r>
          </a:p>
          <a:p>
            <a:pPr lvl="1"/>
            <a:r>
              <a:rPr lang="en-US" sz="1600" dirty="0" smtClean="0">
                <a:solidFill>
                  <a:srgbClr val="FF00FF"/>
                </a:solidFill>
              </a:rPr>
              <a:t>* </a:t>
            </a:r>
            <a:r>
              <a:rPr lang="en-US" sz="1600" dirty="0" smtClean="0"/>
              <a:t>Highgate Converter North (120) &amp; South (115)</a:t>
            </a:r>
          </a:p>
          <a:p>
            <a:pPr lvl="2"/>
            <a:r>
              <a:rPr lang="en-US" sz="1200" dirty="0">
                <a:solidFill>
                  <a:srgbClr val="00B0F0"/>
                </a:solidFill>
              </a:rPr>
              <a:t>* </a:t>
            </a:r>
            <a:r>
              <a:rPr lang="en-US" sz="1200" dirty="0" smtClean="0"/>
              <a:t>HQ </a:t>
            </a:r>
            <a:r>
              <a:rPr lang="en-US" sz="1200" dirty="0" err="1" smtClean="0"/>
              <a:t>vs</a:t>
            </a:r>
            <a:r>
              <a:rPr lang="en-US" sz="1200" dirty="0" smtClean="0"/>
              <a:t> ISO-NE</a:t>
            </a:r>
          </a:p>
        </p:txBody>
      </p:sp>
      <p:sp>
        <p:nvSpPr>
          <p:cNvPr id="4" name="Date Placeholder 3"/>
          <p:cNvSpPr>
            <a:spLocks noGrp="1"/>
          </p:cNvSpPr>
          <p:nvPr>
            <p:ph type="dt" sz="half" idx="10"/>
          </p:nvPr>
        </p:nvSpPr>
        <p:spPr/>
        <p:txBody>
          <a:bodyPr/>
          <a:lstStyle/>
          <a:p>
            <a:pPr>
              <a:defRPr/>
            </a:pPr>
            <a:fld id="{3CE9210D-B2F4-47D1-8FEE-41594F049A06}" type="datetime1">
              <a:rPr lang="en-US" smtClean="0"/>
              <a:pPr>
                <a:defRPr/>
              </a:pPr>
              <a:t>10/11/2016</a:t>
            </a:fld>
            <a:endParaRPr lang="en-US"/>
          </a:p>
        </p:txBody>
      </p:sp>
      <p:sp>
        <p:nvSpPr>
          <p:cNvPr id="5" name="Footer Placeholder 4"/>
          <p:cNvSpPr>
            <a:spLocks noGrp="1"/>
          </p:cNvSpPr>
          <p:nvPr>
            <p:ph type="ftr" sz="quarter" idx="4294967295"/>
          </p:nvPr>
        </p:nvSpPr>
        <p:spPr>
          <a:xfrm>
            <a:off x="4419600" y="6492875"/>
            <a:ext cx="2895600" cy="365125"/>
          </a:xfr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FFE4B61-D119-4C2A-B0FD-8BB9E4349C88}" type="slidenum">
              <a:rPr lang="en-US" smtClean="0"/>
              <a:pPr>
                <a:defRPr/>
              </a:pPr>
              <a:t>15</a:t>
            </a:fld>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186564"/>
            <a:ext cx="3048000" cy="47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Group 27"/>
          <p:cNvGrpSpPr/>
          <p:nvPr/>
        </p:nvGrpSpPr>
        <p:grpSpPr>
          <a:xfrm>
            <a:off x="1066800" y="4038600"/>
            <a:ext cx="838200" cy="1828800"/>
            <a:chOff x="1066800" y="4038600"/>
            <a:chExt cx="838200" cy="1828800"/>
          </a:xfrm>
        </p:grpSpPr>
        <p:sp>
          <p:nvSpPr>
            <p:cNvPr id="8" name="Oval 7"/>
            <p:cNvSpPr/>
            <p:nvPr/>
          </p:nvSpPr>
          <p:spPr>
            <a:xfrm>
              <a:off x="1828800" y="5791200"/>
              <a:ext cx="76200" cy="76200"/>
            </a:xfrm>
            <a:prstGeom prst="ellipse">
              <a:avLst/>
            </a:prstGeom>
            <a:solidFill>
              <a:srgbClr val="FF0000"/>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66800" y="4038600"/>
              <a:ext cx="76200" cy="76200"/>
            </a:xfrm>
            <a:prstGeom prst="ellipse">
              <a:avLst/>
            </a:prstGeom>
            <a:solidFill>
              <a:srgbClr val="FF0000"/>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935829" y="3276600"/>
            <a:ext cx="1350171" cy="2700551"/>
            <a:chOff x="935829" y="3276600"/>
            <a:chExt cx="1350171" cy="2700551"/>
          </a:xfrm>
        </p:grpSpPr>
        <p:sp>
          <p:nvSpPr>
            <p:cNvPr id="10" name="Oval 9"/>
            <p:cNvSpPr/>
            <p:nvPr/>
          </p:nvSpPr>
          <p:spPr>
            <a:xfrm>
              <a:off x="1666876" y="5414962"/>
              <a:ext cx="76200" cy="76200"/>
            </a:xfrm>
            <a:prstGeom prst="ellipse">
              <a:avLst/>
            </a:prstGeom>
            <a:solidFill>
              <a:srgbClr val="00B0F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640682" y="4479133"/>
              <a:ext cx="76200" cy="76200"/>
            </a:xfrm>
            <a:prstGeom prst="ellipse">
              <a:avLst/>
            </a:prstGeom>
            <a:solidFill>
              <a:srgbClr val="00B0F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35829" y="3276600"/>
              <a:ext cx="76200" cy="76200"/>
            </a:xfrm>
            <a:prstGeom prst="ellipse">
              <a:avLst/>
            </a:prstGeom>
            <a:solidFill>
              <a:srgbClr val="00B0F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8" idx="1"/>
              <a:endCxn id="10" idx="5"/>
            </p:cNvCxnSpPr>
            <p:nvPr/>
          </p:nvCxnSpPr>
          <p:spPr>
            <a:xfrm flipH="1" flipV="1">
              <a:off x="1731917" y="5480003"/>
              <a:ext cx="108042" cy="322356"/>
            </a:xfrm>
            <a:prstGeom prst="line">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0"/>
              <a:endCxn id="11" idx="5"/>
            </p:cNvCxnSpPr>
            <p:nvPr/>
          </p:nvCxnSpPr>
          <p:spPr>
            <a:xfrm flipH="1" flipV="1">
              <a:off x="1705723" y="4544174"/>
              <a:ext cx="161177" cy="1247026"/>
            </a:xfrm>
            <a:prstGeom prst="line">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1"/>
              <a:endCxn id="9" idx="5"/>
            </p:cNvCxnSpPr>
            <p:nvPr/>
          </p:nvCxnSpPr>
          <p:spPr>
            <a:xfrm flipH="1" flipV="1">
              <a:off x="1131841" y="4103641"/>
              <a:ext cx="520000" cy="386651"/>
            </a:xfrm>
            <a:prstGeom prst="line">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2" idx="5"/>
              <a:endCxn id="9" idx="0"/>
            </p:cNvCxnSpPr>
            <p:nvPr/>
          </p:nvCxnSpPr>
          <p:spPr>
            <a:xfrm>
              <a:off x="1000870" y="3341641"/>
              <a:ext cx="104030" cy="696959"/>
            </a:xfrm>
            <a:prstGeom prst="line">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7"/>
            </p:cNvCxnSpPr>
            <p:nvPr/>
          </p:nvCxnSpPr>
          <p:spPr>
            <a:xfrm>
              <a:off x="1893841" y="5802359"/>
              <a:ext cx="392159" cy="0"/>
            </a:xfrm>
            <a:prstGeom prst="line">
              <a:avLst/>
            </a:prstGeom>
            <a:ln w="12700">
              <a:solidFill>
                <a:srgbClr val="00B0F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8" idx="6"/>
            </p:cNvCxnSpPr>
            <p:nvPr/>
          </p:nvCxnSpPr>
          <p:spPr>
            <a:xfrm>
              <a:off x="1905000" y="5829300"/>
              <a:ext cx="304800" cy="147851"/>
            </a:xfrm>
            <a:prstGeom prst="line">
              <a:avLst/>
            </a:prstGeom>
            <a:ln w="12700">
              <a:solidFill>
                <a:srgbClr val="00B0F0"/>
              </a:solidFill>
              <a:prstDash val="sysDot"/>
              <a:tailEnd type="arrow"/>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628648" y="1876428"/>
            <a:ext cx="1435896" cy="2727277"/>
            <a:chOff x="628648" y="1876428"/>
            <a:chExt cx="1435896" cy="2727277"/>
          </a:xfrm>
        </p:grpSpPr>
        <p:sp>
          <p:nvSpPr>
            <p:cNvPr id="40" name="Oval 39"/>
            <p:cNvSpPr/>
            <p:nvPr/>
          </p:nvSpPr>
          <p:spPr>
            <a:xfrm>
              <a:off x="1988344" y="4527505"/>
              <a:ext cx="76200" cy="76200"/>
            </a:xfrm>
            <a:prstGeom prst="ellipse">
              <a:avLst/>
            </a:prstGeom>
            <a:solidFill>
              <a:srgbClr val="FFC000"/>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28648" y="1876428"/>
              <a:ext cx="76200" cy="76200"/>
            </a:xfrm>
            <a:prstGeom prst="ellipse">
              <a:avLst/>
            </a:prstGeom>
            <a:solidFill>
              <a:srgbClr val="FFC000"/>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381000" y="1828800"/>
            <a:ext cx="1981200" cy="2851105"/>
            <a:chOff x="381000" y="1828800"/>
            <a:chExt cx="1981200" cy="2851105"/>
          </a:xfrm>
        </p:grpSpPr>
        <p:cxnSp>
          <p:nvCxnSpPr>
            <p:cNvPr id="41" name="Straight Connector 40"/>
            <p:cNvCxnSpPr>
              <a:stCxn id="40" idx="6"/>
            </p:cNvCxnSpPr>
            <p:nvPr/>
          </p:nvCxnSpPr>
          <p:spPr>
            <a:xfrm flipV="1">
              <a:off x="2064544" y="4527505"/>
              <a:ext cx="221456" cy="38100"/>
            </a:xfrm>
            <a:prstGeom prst="line">
              <a:avLst/>
            </a:prstGeom>
            <a:ln w="12700">
              <a:solidFill>
                <a:srgbClr val="00B0F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40" idx="5"/>
            </p:cNvCxnSpPr>
            <p:nvPr/>
          </p:nvCxnSpPr>
          <p:spPr>
            <a:xfrm>
              <a:off x="2053385" y="4592546"/>
              <a:ext cx="308815" cy="87359"/>
            </a:xfrm>
            <a:prstGeom prst="line">
              <a:avLst/>
            </a:prstGeom>
            <a:ln w="12700">
              <a:solidFill>
                <a:srgbClr val="00B0F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1666876" y="4454435"/>
              <a:ext cx="76200" cy="76200"/>
            </a:xfrm>
            <a:prstGeom prst="ellipse">
              <a:avLst/>
            </a:prstGeom>
            <a:solidFill>
              <a:srgbClr val="00B0F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stCxn id="40" idx="1"/>
              <a:endCxn id="47" idx="6"/>
            </p:cNvCxnSpPr>
            <p:nvPr/>
          </p:nvCxnSpPr>
          <p:spPr>
            <a:xfrm flipH="1" flipV="1">
              <a:off x="1743076" y="4492535"/>
              <a:ext cx="256427" cy="46129"/>
            </a:xfrm>
            <a:prstGeom prst="line">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2001885" y="4343400"/>
              <a:ext cx="76200" cy="76200"/>
            </a:xfrm>
            <a:prstGeom prst="ellipse">
              <a:avLst/>
            </a:prstGeom>
            <a:solidFill>
              <a:srgbClr val="00B0F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a:stCxn id="40" idx="0"/>
              <a:endCxn id="52" idx="4"/>
            </p:cNvCxnSpPr>
            <p:nvPr/>
          </p:nvCxnSpPr>
          <p:spPr>
            <a:xfrm flipV="1">
              <a:off x="2026444" y="4419600"/>
              <a:ext cx="13541" cy="107905"/>
            </a:xfrm>
            <a:prstGeom prst="line">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645319" y="1928818"/>
              <a:ext cx="76200" cy="76200"/>
            </a:xfrm>
            <a:prstGeom prst="ellipse">
              <a:avLst/>
            </a:prstGeom>
            <a:solidFill>
              <a:srgbClr val="00B0F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p:cNvCxnSpPr>
              <a:stCxn id="82" idx="2"/>
            </p:cNvCxnSpPr>
            <p:nvPr/>
          </p:nvCxnSpPr>
          <p:spPr>
            <a:xfrm flipH="1" flipV="1">
              <a:off x="381000" y="1828800"/>
              <a:ext cx="247648" cy="85728"/>
            </a:xfrm>
            <a:prstGeom prst="line">
              <a:avLst/>
            </a:prstGeom>
            <a:ln w="12700">
              <a:solidFill>
                <a:srgbClr val="00B0F0"/>
              </a:solidFill>
              <a:prstDash val="sysDot"/>
              <a:tailEnd type="arrow"/>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1028700" y="1371600"/>
            <a:ext cx="923552" cy="2770141"/>
            <a:chOff x="1028700" y="1371600"/>
            <a:chExt cx="923552" cy="2770141"/>
          </a:xfrm>
        </p:grpSpPr>
        <p:sp>
          <p:nvSpPr>
            <p:cNvPr id="29" name="Oval 28"/>
            <p:cNvSpPr/>
            <p:nvPr/>
          </p:nvSpPr>
          <p:spPr>
            <a:xfrm>
              <a:off x="1028700" y="4065541"/>
              <a:ext cx="76200" cy="76200"/>
            </a:xfrm>
            <a:prstGeom prst="ellipse">
              <a:avLst/>
            </a:prstGeom>
            <a:solidFill>
              <a:srgbClr val="FF00FF"/>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876052" y="3057524"/>
              <a:ext cx="76200" cy="76200"/>
            </a:xfrm>
            <a:prstGeom prst="ellipse">
              <a:avLst/>
            </a:prstGeom>
            <a:solidFill>
              <a:srgbClr val="FF00FF"/>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066800" y="1371600"/>
              <a:ext cx="76200" cy="76200"/>
            </a:xfrm>
            <a:prstGeom prst="ellipse">
              <a:avLst/>
            </a:prstGeom>
            <a:solidFill>
              <a:srgbClr val="FF00FF"/>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773905" y="1066800"/>
            <a:ext cx="1893095" cy="3186114"/>
            <a:chOff x="773905" y="1066800"/>
            <a:chExt cx="1893095" cy="3186114"/>
          </a:xfrm>
        </p:grpSpPr>
        <p:sp>
          <p:nvSpPr>
            <p:cNvPr id="56" name="Oval 55"/>
            <p:cNvSpPr/>
            <p:nvPr/>
          </p:nvSpPr>
          <p:spPr>
            <a:xfrm>
              <a:off x="773905" y="4176714"/>
              <a:ext cx="76200" cy="76200"/>
            </a:xfrm>
            <a:prstGeom prst="ellipse">
              <a:avLst/>
            </a:prstGeom>
            <a:solidFill>
              <a:srgbClr val="00B0F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a:stCxn id="56" idx="7"/>
              <a:endCxn id="29" idx="2"/>
            </p:cNvCxnSpPr>
            <p:nvPr/>
          </p:nvCxnSpPr>
          <p:spPr>
            <a:xfrm flipV="1">
              <a:off x="838946" y="4103641"/>
              <a:ext cx="189754" cy="84232"/>
            </a:xfrm>
            <a:prstGeom prst="line">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1016789" y="3886200"/>
              <a:ext cx="76200" cy="76200"/>
            </a:xfrm>
            <a:prstGeom prst="ellipse">
              <a:avLst/>
            </a:prstGeom>
            <a:solidFill>
              <a:srgbClr val="00B0F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a:stCxn id="29" idx="1"/>
              <a:endCxn id="60" idx="4"/>
            </p:cNvCxnSpPr>
            <p:nvPr/>
          </p:nvCxnSpPr>
          <p:spPr>
            <a:xfrm flipV="1">
              <a:off x="1039859" y="3962400"/>
              <a:ext cx="15030" cy="114300"/>
            </a:xfrm>
            <a:prstGeom prst="line">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29" idx="5"/>
              <a:endCxn id="65" idx="3"/>
            </p:cNvCxnSpPr>
            <p:nvPr/>
          </p:nvCxnSpPr>
          <p:spPr>
            <a:xfrm flipV="1">
              <a:off x="1093741" y="4125821"/>
              <a:ext cx="96135" cy="4761"/>
            </a:xfrm>
            <a:prstGeom prst="line">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1178717" y="4060780"/>
              <a:ext cx="76200" cy="76200"/>
            </a:xfrm>
            <a:prstGeom prst="ellipse">
              <a:avLst/>
            </a:prstGeom>
            <a:solidFill>
              <a:srgbClr val="00B0F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917280" y="3369467"/>
              <a:ext cx="76200" cy="76200"/>
            </a:xfrm>
            <a:prstGeom prst="ellipse">
              <a:avLst/>
            </a:prstGeom>
            <a:solidFill>
              <a:srgbClr val="00B0F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590800" y="2667000"/>
              <a:ext cx="76200" cy="76200"/>
            </a:xfrm>
            <a:prstGeom prst="ellipse">
              <a:avLst/>
            </a:prstGeom>
            <a:solidFill>
              <a:srgbClr val="00B0F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841080" y="2895600"/>
              <a:ext cx="76200" cy="76200"/>
            </a:xfrm>
            <a:prstGeom prst="ellipse">
              <a:avLst/>
            </a:prstGeom>
            <a:solidFill>
              <a:srgbClr val="00B0F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a:stCxn id="69" idx="0"/>
              <a:endCxn id="72" idx="5"/>
            </p:cNvCxnSpPr>
            <p:nvPr/>
          </p:nvCxnSpPr>
          <p:spPr>
            <a:xfrm flipH="1" flipV="1">
              <a:off x="1906121" y="2960641"/>
              <a:ext cx="8031" cy="96883"/>
            </a:xfrm>
            <a:prstGeom prst="line">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70" idx="1"/>
              <a:endCxn id="69" idx="4"/>
            </p:cNvCxnSpPr>
            <p:nvPr/>
          </p:nvCxnSpPr>
          <p:spPr>
            <a:xfrm flipH="1" flipV="1">
              <a:off x="1914152" y="3133724"/>
              <a:ext cx="14287" cy="246902"/>
            </a:xfrm>
            <a:prstGeom prst="line">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69" idx="6"/>
              <a:endCxn id="71" idx="3"/>
            </p:cNvCxnSpPr>
            <p:nvPr/>
          </p:nvCxnSpPr>
          <p:spPr>
            <a:xfrm flipV="1">
              <a:off x="1952252" y="2732041"/>
              <a:ext cx="649707" cy="363583"/>
            </a:xfrm>
            <a:prstGeom prst="line">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7" idx="0"/>
            </p:cNvCxnSpPr>
            <p:nvPr/>
          </p:nvCxnSpPr>
          <p:spPr>
            <a:xfrm flipV="1">
              <a:off x="1104900" y="1066800"/>
              <a:ext cx="111917" cy="304800"/>
            </a:xfrm>
            <a:prstGeom prst="line">
              <a:avLst/>
            </a:prstGeom>
            <a:ln w="12700">
              <a:solidFill>
                <a:srgbClr val="00B0F0"/>
              </a:solidFill>
              <a:prstDash val="sysDot"/>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737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Phasor Applications in VT</a:t>
            </a:r>
            <a:endParaRPr lang="en-US" dirty="0"/>
          </a:p>
        </p:txBody>
      </p:sp>
      <p:sp>
        <p:nvSpPr>
          <p:cNvPr id="3" name="Content Placeholder 2"/>
          <p:cNvSpPr>
            <a:spLocks noGrp="1"/>
          </p:cNvSpPr>
          <p:nvPr>
            <p:ph idx="1"/>
          </p:nvPr>
        </p:nvSpPr>
        <p:spPr>
          <a:xfrm>
            <a:off x="3581400" y="1219200"/>
            <a:ext cx="5105400" cy="5120481"/>
          </a:xfrm>
        </p:spPr>
        <p:txBody>
          <a:bodyPr/>
          <a:lstStyle/>
          <a:p>
            <a:r>
              <a:rPr lang="en-US" sz="2200" dirty="0" smtClean="0"/>
              <a:t>Oscillation detection (generator, </a:t>
            </a:r>
            <a:r>
              <a:rPr lang="en-US" sz="2200" dirty="0" err="1" smtClean="0"/>
              <a:t>etc</a:t>
            </a:r>
            <a:r>
              <a:rPr lang="en-US" sz="2200" dirty="0" smtClean="0"/>
              <a:t>)</a:t>
            </a:r>
          </a:p>
          <a:p>
            <a:r>
              <a:rPr lang="en-US" sz="2200" dirty="0" smtClean="0"/>
              <a:t>Angular relationship to interfaces</a:t>
            </a:r>
          </a:p>
          <a:p>
            <a:pPr lvl="1"/>
            <a:r>
              <a:rPr lang="en-US" sz="1800" dirty="0" smtClean="0"/>
              <a:t>Stability / Stress</a:t>
            </a:r>
          </a:p>
          <a:p>
            <a:pPr lvl="1"/>
            <a:r>
              <a:rPr lang="en-US" sz="1800" dirty="0" smtClean="0"/>
              <a:t>Angles across breakers / system during reclose</a:t>
            </a:r>
          </a:p>
          <a:p>
            <a:r>
              <a:rPr lang="en-US" sz="2200" dirty="0" smtClean="0"/>
              <a:t>Portable PMU for system verification</a:t>
            </a:r>
          </a:p>
          <a:p>
            <a:pPr lvl="1"/>
            <a:r>
              <a:rPr lang="en-US" sz="1800" dirty="0" smtClean="0"/>
              <a:t>Line Impedances</a:t>
            </a:r>
          </a:p>
          <a:p>
            <a:pPr lvl="1"/>
            <a:r>
              <a:rPr lang="en-US" sz="1800" dirty="0" smtClean="0"/>
              <a:t>Generator performance</a:t>
            </a:r>
          </a:p>
          <a:p>
            <a:pPr lvl="1"/>
            <a:r>
              <a:rPr lang="en-US" sz="1800" dirty="0" smtClean="0"/>
              <a:t>Etc.</a:t>
            </a:r>
          </a:p>
          <a:p>
            <a:r>
              <a:rPr lang="en-US" sz="2200" dirty="0" smtClean="0"/>
              <a:t>Phasor-Linear State Estimation</a:t>
            </a:r>
          </a:p>
          <a:p>
            <a:pPr lvl="1"/>
            <a:r>
              <a:rPr lang="en-US" sz="1800" dirty="0" smtClean="0"/>
              <a:t>Hybrid w/ traditional measurements</a:t>
            </a:r>
          </a:p>
          <a:p>
            <a:r>
              <a:rPr lang="en-US" sz="2200" dirty="0" smtClean="0"/>
              <a:t>Research into new applications based upon work with partners</a:t>
            </a:r>
          </a:p>
          <a:p>
            <a:pPr lvl="1"/>
            <a:endParaRPr lang="en-US" sz="1800" dirty="0"/>
          </a:p>
        </p:txBody>
      </p:sp>
      <p:sp>
        <p:nvSpPr>
          <p:cNvPr id="4" name="Date Placeholder 3"/>
          <p:cNvSpPr>
            <a:spLocks noGrp="1"/>
          </p:cNvSpPr>
          <p:nvPr>
            <p:ph type="dt" sz="half" idx="10"/>
          </p:nvPr>
        </p:nvSpPr>
        <p:spPr/>
        <p:txBody>
          <a:bodyPr/>
          <a:lstStyle/>
          <a:p>
            <a:pPr>
              <a:defRPr/>
            </a:pPr>
            <a:fld id="{3CE9210D-B2F4-47D1-8FEE-41594F049A06}" type="datetime1">
              <a:rPr lang="en-US" smtClean="0"/>
              <a:pPr>
                <a:defRPr/>
              </a:pPr>
              <a:t>10/11/2016</a:t>
            </a:fld>
            <a:endParaRPr lang="en-US"/>
          </a:p>
        </p:txBody>
      </p:sp>
      <p:sp>
        <p:nvSpPr>
          <p:cNvPr id="5" name="Footer Placeholder 4"/>
          <p:cNvSpPr>
            <a:spLocks noGrp="1"/>
          </p:cNvSpPr>
          <p:nvPr>
            <p:ph type="ftr" sz="quarter" idx="4294967295"/>
          </p:nvPr>
        </p:nvSpPr>
        <p:spPr>
          <a:xfrm>
            <a:off x="4419600" y="6492875"/>
            <a:ext cx="2895600" cy="365125"/>
          </a:xfr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FFE4B61-D119-4C2A-B0FD-8BB9E4349C88}" type="slidenum">
              <a:rPr lang="en-US" smtClean="0"/>
              <a:pPr>
                <a:defRPr/>
              </a:pPr>
              <a:t>16</a:t>
            </a:fld>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186564"/>
            <a:ext cx="3048000" cy="47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Group 27"/>
          <p:cNvGrpSpPr/>
          <p:nvPr/>
        </p:nvGrpSpPr>
        <p:grpSpPr>
          <a:xfrm>
            <a:off x="1066800" y="4038600"/>
            <a:ext cx="838200" cy="1828800"/>
            <a:chOff x="1066800" y="4038600"/>
            <a:chExt cx="838200" cy="1828800"/>
          </a:xfrm>
        </p:grpSpPr>
        <p:sp>
          <p:nvSpPr>
            <p:cNvPr id="8" name="Oval 7"/>
            <p:cNvSpPr/>
            <p:nvPr/>
          </p:nvSpPr>
          <p:spPr>
            <a:xfrm>
              <a:off x="1828800" y="5791200"/>
              <a:ext cx="76200" cy="76200"/>
            </a:xfrm>
            <a:prstGeom prst="ellipse">
              <a:avLst/>
            </a:prstGeom>
            <a:solidFill>
              <a:srgbClr val="FF0000"/>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66800" y="4038600"/>
              <a:ext cx="76200" cy="76200"/>
            </a:xfrm>
            <a:prstGeom prst="ellipse">
              <a:avLst/>
            </a:prstGeom>
            <a:solidFill>
              <a:srgbClr val="FF0000"/>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935829" y="3276600"/>
            <a:ext cx="1350171" cy="2700551"/>
            <a:chOff x="935829" y="3276600"/>
            <a:chExt cx="1350171" cy="2700551"/>
          </a:xfrm>
        </p:grpSpPr>
        <p:sp>
          <p:nvSpPr>
            <p:cNvPr id="10" name="Oval 9"/>
            <p:cNvSpPr/>
            <p:nvPr/>
          </p:nvSpPr>
          <p:spPr>
            <a:xfrm>
              <a:off x="1666876" y="5414962"/>
              <a:ext cx="76200" cy="76200"/>
            </a:xfrm>
            <a:prstGeom prst="ellipse">
              <a:avLst/>
            </a:prstGeom>
            <a:solidFill>
              <a:srgbClr val="00B0F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640682" y="4479133"/>
              <a:ext cx="76200" cy="76200"/>
            </a:xfrm>
            <a:prstGeom prst="ellipse">
              <a:avLst/>
            </a:prstGeom>
            <a:solidFill>
              <a:srgbClr val="00B0F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35829" y="3276600"/>
              <a:ext cx="76200" cy="76200"/>
            </a:xfrm>
            <a:prstGeom prst="ellipse">
              <a:avLst/>
            </a:prstGeom>
            <a:solidFill>
              <a:srgbClr val="00B0F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8" idx="1"/>
              <a:endCxn id="10" idx="5"/>
            </p:cNvCxnSpPr>
            <p:nvPr/>
          </p:nvCxnSpPr>
          <p:spPr>
            <a:xfrm flipH="1" flipV="1">
              <a:off x="1731917" y="5480003"/>
              <a:ext cx="108042" cy="322356"/>
            </a:xfrm>
            <a:prstGeom prst="line">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0"/>
              <a:endCxn id="11" idx="5"/>
            </p:cNvCxnSpPr>
            <p:nvPr/>
          </p:nvCxnSpPr>
          <p:spPr>
            <a:xfrm flipH="1" flipV="1">
              <a:off x="1705723" y="4544174"/>
              <a:ext cx="161177" cy="1247026"/>
            </a:xfrm>
            <a:prstGeom prst="line">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1"/>
              <a:endCxn id="9" idx="5"/>
            </p:cNvCxnSpPr>
            <p:nvPr/>
          </p:nvCxnSpPr>
          <p:spPr>
            <a:xfrm flipH="1" flipV="1">
              <a:off x="1131841" y="4103641"/>
              <a:ext cx="520000" cy="386651"/>
            </a:xfrm>
            <a:prstGeom prst="line">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2" idx="5"/>
              <a:endCxn id="9" idx="0"/>
            </p:cNvCxnSpPr>
            <p:nvPr/>
          </p:nvCxnSpPr>
          <p:spPr>
            <a:xfrm>
              <a:off x="1000870" y="3341641"/>
              <a:ext cx="104030" cy="696959"/>
            </a:xfrm>
            <a:prstGeom prst="line">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7"/>
            </p:cNvCxnSpPr>
            <p:nvPr/>
          </p:nvCxnSpPr>
          <p:spPr>
            <a:xfrm>
              <a:off x="1893841" y="5802359"/>
              <a:ext cx="392159" cy="0"/>
            </a:xfrm>
            <a:prstGeom prst="line">
              <a:avLst/>
            </a:prstGeom>
            <a:ln w="12700">
              <a:solidFill>
                <a:srgbClr val="00B0F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8" idx="6"/>
            </p:cNvCxnSpPr>
            <p:nvPr/>
          </p:nvCxnSpPr>
          <p:spPr>
            <a:xfrm>
              <a:off x="1905000" y="5829300"/>
              <a:ext cx="304800" cy="147851"/>
            </a:xfrm>
            <a:prstGeom prst="line">
              <a:avLst/>
            </a:prstGeom>
            <a:ln w="12700">
              <a:solidFill>
                <a:srgbClr val="00B0F0"/>
              </a:solidFill>
              <a:prstDash val="sysDot"/>
              <a:tailEnd type="arrow"/>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628648" y="1876428"/>
            <a:ext cx="1435896" cy="2727277"/>
            <a:chOff x="628648" y="1876428"/>
            <a:chExt cx="1435896" cy="2727277"/>
          </a:xfrm>
        </p:grpSpPr>
        <p:sp>
          <p:nvSpPr>
            <p:cNvPr id="40" name="Oval 39"/>
            <p:cNvSpPr/>
            <p:nvPr/>
          </p:nvSpPr>
          <p:spPr>
            <a:xfrm>
              <a:off x="1988344" y="4527505"/>
              <a:ext cx="76200" cy="76200"/>
            </a:xfrm>
            <a:prstGeom prst="ellipse">
              <a:avLst/>
            </a:prstGeom>
            <a:solidFill>
              <a:srgbClr val="FFC000"/>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28648" y="1876428"/>
              <a:ext cx="76200" cy="76200"/>
            </a:xfrm>
            <a:prstGeom prst="ellipse">
              <a:avLst/>
            </a:prstGeom>
            <a:solidFill>
              <a:srgbClr val="FFC000"/>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381000" y="1828800"/>
            <a:ext cx="1981200" cy="2851105"/>
            <a:chOff x="381000" y="1828800"/>
            <a:chExt cx="1981200" cy="2851105"/>
          </a:xfrm>
        </p:grpSpPr>
        <p:cxnSp>
          <p:nvCxnSpPr>
            <p:cNvPr id="41" name="Straight Connector 40"/>
            <p:cNvCxnSpPr>
              <a:stCxn id="40" idx="6"/>
            </p:cNvCxnSpPr>
            <p:nvPr/>
          </p:nvCxnSpPr>
          <p:spPr>
            <a:xfrm flipV="1">
              <a:off x="2064544" y="4527505"/>
              <a:ext cx="221456" cy="38100"/>
            </a:xfrm>
            <a:prstGeom prst="line">
              <a:avLst/>
            </a:prstGeom>
            <a:ln w="12700">
              <a:solidFill>
                <a:srgbClr val="00B0F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40" idx="5"/>
            </p:cNvCxnSpPr>
            <p:nvPr/>
          </p:nvCxnSpPr>
          <p:spPr>
            <a:xfrm>
              <a:off x="2053385" y="4592546"/>
              <a:ext cx="308815" cy="87359"/>
            </a:xfrm>
            <a:prstGeom prst="line">
              <a:avLst/>
            </a:prstGeom>
            <a:ln w="12700">
              <a:solidFill>
                <a:srgbClr val="00B0F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1666876" y="4454435"/>
              <a:ext cx="76200" cy="76200"/>
            </a:xfrm>
            <a:prstGeom prst="ellipse">
              <a:avLst/>
            </a:prstGeom>
            <a:solidFill>
              <a:srgbClr val="00B0F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stCxn id="40" idx="1"/>
              <a:endCxn id="47" idx="6"/>
            </p:cNvCxnSpPr>
            <p:nvPr/>
          </p:nvCxnSpPr>
          <p:spPr>
            <a:xfrm flipH="1" flipV="1">
              <a:off x="1743076" y="4492535"/>
              <a:ext cx="256427" cy="46129"/>
            </a:xfrm>
            <a:prstGeom prst="line">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2001885" y="4343400"/>
              <a:ext cx="76200" cy="76200"/>
            </a:xfrm>
            <a:prstGeom prst="ellipse">
              <a:avLst/>
            </a:prstGeom>
            <a:solidFill>
              <a:srgbClr val="00B0F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a:stCxn id="40" idx="0"/>
              <a:endCxn id="52" idx="4"/>
            </p:cNvCxnSpPr>
            <p:nvPr/>
          </p:nvCxnSpPr>
          <p:spPr>
            <a:xfrm flipV="1">
              <a:off x="2026444" y="4419600"/>
              <a:ext cx="13541" cy="107905"/>
            </a:xfrm>
            <a:prstGeom prst="line">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645319" y="1928818"/>
              <a:ext cx="76200" cy="76200"/>
            </a:xfrm>
            <a:prstGeom prst="ellipse">
              <a:avLst/>
            </a:prstGeom>
            <a:solidFill>
              <a:srgbClr val="00B0F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p:cNvCxnSpPr>
              <a:stCxn id="82" idx="2"/>
            </p:cNvCxnSpPr>
            <p:nvPr/>
          </p:nvCxnSpPr>
          <p:spPr>
            <a:xfrm flipH="1" flipV="1">
              <a:off x="381000" y="1828800"/>
              <a:ext cx="247648" cy="85728"/>
            </a:xfrm>
            <a:prstGeom prst="line">
              <a:avLst/>
            </a:prstGeom>
            <a:ln w="12700">
              <a:solidFill>
                <a:srgbClr val="00B0F0"/>
              </a:solidFill>
              <a:prstDash val="sysDot"/>
              <a:tailEnd type="arrow"/>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1028700" y="1371600"/>
            <a:ext cx="923552" cy="2770141"/>
            <a:chOff x="1028700" y="1371600"/>
            <a:chExt cx="923552" cy="2770141"/>
          </a:xfrm>
        </p:grpSpPr>
        <p:sp>
          <p:nvSpPr>
            <p:cNvPr id="29" name="Oval 28"/>
            <p:cNvSpPr/>
            <p:nvPr/>
          </p:nvSpPr>
          <p:spPr>
            <a:xfrm>
              <a:off x="1028700" y="4065541"/>
              <a:ext cx="76200" cy="76200"/>
            </a:xfrm>
            <a:prstGeom prst="ellipse">
              <a:avLst/>
            </a:prstGeom>
            <a:solidFill>
              <a:srgbClr val="FF00FF"/>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876052" y="3057524"/>
              <a:ext cx="76200" cy="76200"/>
            </a:xfrm>
            <a:prstGeom prst="ellipse">
              <a:avLst/>
            </a:prstGeom>
            <a:solidFill>
              <a:srgbClr val="FF00FF"/>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066800" y="1371600"/>
              <a:ext cx="76200" cy="76200"/>
            </a:xfrm>
            <a:prstGeom prst="ellipse">
              <a:avLst/>
            </a:prstGeom>
            <a:solidFill>
              <a:srgbClr val="FF00FF"/>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773905" y="1066800"/>
            <a:ext cx="1893095" cy="3186114"/>
            <a:chOff x="773905" y="1066800"/>
            <a:chExt cx="1893095" cy="3186114"/>
          </a:xfrm>
        </p:grpSpPr>
        <p:sp>
          <p:nvSpPr>
            <p:cNvPr id="56" name="Oval 55"/>
            <p:cNvSpPr/>
            <p:nvPr/>
          </p:nvSpPr>
          <p:spPr>
            <a:xfrm>
              <a:off x="773905" y="4176714"/>
              <a:ext cx="76200" cy="76200"/>
            </a:xfrm>
            <a:prstGeom prst="ellipse">
              <a:avLst/>
            </a:prstGeom>
            <a:solidFill>
              <a:srgbClr val="00B0F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a:stCxn id="56" idx="7"/>
              <a:endCxn id="29" idx="2"/>
            </p:cNvCxnSpPr>
            <p:nvPr/>
          </p:nvCxnSpPr>
          <p:spPr>
            <a:xfrm flipV="1">
              <a:off x="838946" y="4103641"/>
              <a:ext cx="189754" cy="84232"/>
            </a:xfrm>
            <a:prstGeom prst="line">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1016789" y="3886200"/>
              <a:ext cx="76200" cy="76200"/>
            </a:xfrm>
            <a:prstGeom prst="ellipse">
              <a:avLst/>
            </a:prstGeom>
            <a:solidFill>
              <a:srgbClr val="00B0F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a:stCxn id="29" idx="1"/>
              <a:endCxn id="60" idx="4"/>
            </p:cNvCxnSpPr>
            <p:nvPr/>
          </p:nvCxnSpPr>
          <p:spPr>
            <a:xfrm flipV="1">
              <a:off x="1039859" y="3962400"/>
              <a:ext cx="15030" cy="114300"/>
            </a:xfrm>
            <a:prstGeom prst="line">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29" idx="5"/>
              <a:endCxn id="65" idx="3"/>
            </p:cNvCxnSpPr>
            <p:nvPr/>
          </p:nvCxnSpPr>
          <p:spPr>
            <a:xfrm flipV="1">
              <a:off x="1093741" y="4125821"/>
              <a:ext cx="96135" cy="4761"/>
            </a:xfrm>
            <a:prstGeom prst="line">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1178717" y="4060780"/>
              <a:ext cx="76200" cy="76200"/>
            </a:xfrm>
            <a:prstGeom prst="ellipse">
              <a:avLst/>
            </a:prstGeom>
            <a:solidFill>
              <a:srgbClr val="00B0F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917280" y="3369467"/>
              <a:ext cx="76200" cy="76200"/>
            </a:xfrm>
            <a:prstGeom prst="ellipse">
              <a:avLst/>
            </a:prstGeom>
            <a:solidFill>
              <a:srgbClr val="00B0F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590800" y="2667000"/>
              <a:ext cx="76200" cy="76200"/>
            </a:xfrm>
            <a:prstGeom prst="ellipse">
              <a:avLst/>
            </a:prstGeom>
            <a:solidFill>
              <a:srgbClr val="00B0F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841080" y="2895600"/>
              <a:ext cx="76200" cy="76200"/>
            </a:xfrm>
            <a:prstGeom prst="ellipse">
              <a:avLst/>
            </a:prstGeom>
            <a:solidFill>
              <a:srgbClr val="00B0F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a:stCxn id="69" idx="0"/>
              <a:endCxn id="72" idx="5"/>
            </p:cNvCxnSpPr>
            <p:nvPr/>
          </p:nvCxnSpPr>
          <p:spPr>
            <a:xfrm flipH="1" flipV="1">
              <a:off x="1906121" y="2960641"/>
              <a:ext cx="8031" cy="96883"/>
            </a:xfrm>
            <a:prstGeom prst="line">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70" idx="1"/>
              <a:endCxn id="69" idx="4"/>
            </p:cNvCxnSpPr>
            <p:nvPr/>
          </p:nvCxnSpPr>
          <p:spPr>
            <a:xfrm flipH="1" flipV="1">
              <a:off x="1914152" y="3133724"/>
              <a:ext cx="14287" cy="246902"/>
            </a:xfrm>
            <a:prstGeom prst="line">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69" idx="6"/>
              <a:endCxn id="71" idx="3"/>
            </p:cNvCxnSpPr>
            <p:nvPr/>
          </p:nvCxnSpPr>
          <p:spPr>
            <a:xfrm flipV="1">
              <a:off x="1952252" y="2732041"/>
              <a:ext cx="649707" cy="363583"/>
            </a:xfrm>
            <a:prstGeom prst="line">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7" idx="0"/>
            </p:cNvCxnSpPr>
            <p:nvPr/>
          </p:nvCxnSpPr>
          <p:spPr>
            <a:xfrm flipV="1">
              <a:off x="1104900" y="1066800"/>
              <a:ext cx="111917" cy="304800"/>
            </a:xfrm>
            <a:prstGeom prst="line">
              <a:avLst/>
            </a:prstGeom>
            <a:ln w="12700">
              <a:solidFill>
                <a:srgbClr val="00B0F0"/>
              </a:solidFill>
              <a:prstDash val="sysDot"/>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39335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bwMode="auto">
          <a:xfrm>
            <a:off x="762000" y="2590800"/>
            <a:ext cx="7772400" cy="914400"/>
          </a:xfrm>
          <a:noFill/>
          <a:ln>
            <a:miter lim="800000"/>
            <a:headEnd/>
            <a:tailEnd/>
          </a:ln>
        </p:spPr>
        <p:txBody>
          <a:bodyPr vert="horz" wrap="square" lIns="91440" tIns="45720" rIns="91440" bIns="45720" numCol="1" anchor="t" anchorCtr="0" compatLnSpc="1">
            <a:prstTxWarp prst="textNoShape">
              <a:avLst/>
            </a:prstTxWarp>
          </a:bodyPr>
          <a:lstStyle/>
          <a:p>
            <a:pPr algn="ctr"/>
            <a:r>
              <a:rPr lang="es-ES" sz="4800"/>
              <a:t>Questions?</a:t>
            </a:r>
          </a:p>
        </p:txBody>
      </p:sp>
      <p:sp>
        <p:nvSpPr>
          <p:cNvPr id="5" name="Date Placeholder 3"/>
          <p:cNvSpPr>
            <a:spLocks noGrp="1"/>
          </p:cNvSpPr>
          <p:nvPr>
            <p:ph type="dt" sz="half" idx="4294967295"/>
          </p:nvPr>
        </p:nvSpPr>
        <p:spPr>
          <a:xfrm>
            <a:off x="1600200" y="64928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defRPr>
            </a:lvl1pPr>
          </a:lstStyle>
          <a:p>
            <a:pPr>
              <a:defRPr/>
            </a:pPr>
            <a:r>
              <a:rPr lang="en-US" dirty="0" smtClean="0"/>
              <a:t>10/12/2016</a:t>
            </a:r>
            <a:endParaRPr lang="en-US" dirty="0"/>
          </a:p>
        </p:txBody>
      </p:sp>
      <p:sp>
        <p:nvSpPr>
          <p:cNvPr id="6" name="Footer Placeholder 4"/>
          <p:cNvSpPr>
            <a:spLocks noGrp="1"/>
          </p:cNvSpPr>
          <p:nvPr>
            <p:ph type="ftr" sz="quarter" idx="4294967295"/>
          </p:nvPr>
        </p:nvSpPr>
        <p:spPr>
          <a:xfrm>
            <a:off x="4419600" y="64928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defRPr>
            </a:lvl1pPr>
          </a:lstStyle>
          <a:p>
            <a:pPr algn="r">
              <a:defRPr/>
            </a:pPr>
            <a:r>
              <a:rPr lang="en-US" dirty="0" smtClean="0"/>
              <a:t>2016 </a:t>
            </a:r>
            <a:r>
              <a:rPr lang="en-US" dirty="0"/>
              <a:t>Weidmann Tour</a:t>
            </a:r>
          </a:p>
        </p:txBody>
      </p:sp>
      <p:pic>
        <p:nvPicPr>
          <p:cNvPr id="1026" name="Picture 2" descr="C:\Users\dlee\Pictures\2015-05-14 Highgate_Converter_tour_PES_51415\Highgate_Converter_tour_PES_51415 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762000"/>
            <a:ext cx="2478759" cy="18589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lee\Pictures\2015-05-14 Highgate_Converter_tour_PES_51415\Highgate_Converter_tour_PES_51415 0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382" y="762000"/>
            <a:ext cx="2478757" cy="18589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lee\Pictures\2015-05-14 Highgate_Converter_tour_PES_51415\Highgate_Converter_tour_PES_51415 04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762000"/>
            <a:ext cx="2494469" cy="187074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lee\Pictures\Iphone4pics\IMG_083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5879" y="3657600"/>
            <a:ext cx="2661921" cy="19964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BFF\PES VT Chapter\GMS Meetings\2015-09-17 Stafford Hill\Pictures\IMG_078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7800" y="3657600"/>
            <a:ext cx="3556063" cy="199644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K:\BFF\PES VT Chapter\GMS Meetings\2015-09-17 Stafford Hill\Pictures\TechnicalSeminar6.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869" t="13890"/>
          <a:stretch/>
        </p:blipFill>
        <p:spPr bwMode="auto">
          <a:xfrm>
            <a:off x="240910" y="3657600"/>
            <a:ext cx="2538923" cy="19964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body" idx="4294967295"/>
          </p:nvPr>
        </p:nvSpPr>
        <p:spPr>
          <a:xfrm>
            <a:off x="200025" y="990600"/>
            <a:ext cx="8743950" cy="2362200"/>
          </a:xfrm>
          <a:noFill/>
        </p:spPr>
        <p:txBody>
          <a:bodyPr lIns="82550" tIns="41275" rIns="82550" bIns="41275"/>
          <a:lstStyle/>
          <a:p>
            <a:pPr marL="0" indent="0" defTabSz="822325">
              <a:lnSpc>
                <a:spcPct val="75000"/>
              </a:lnSpc>
              <a:buNone/>
            </a:pPr>
            <a:r>
              <a:rPr lang="en-US" sz="2000" dirty="0" smtClean="0">
                <a:latin typeface="Calibri" pitchFamily="34" charset="0"/>
              </a:rPr>
              <a:t>                   Chair:	Jeff Carrara		</a:t>
            </a:r>
            <a:r>
              <a:rPr lang="en-US" sz="2000" dirty="0" smtClean="0">
                <a:latin typeface="Calibri" pitchFamily="34" charset="0"/>
                <a:hlinkClick r:id="rId3"/>
              </a:rPr>
              <a:t>JCarrara@velco.com</a:t>
            </a:r>
            <a:endParaRPr lang="en-US" sz="2000" dirty="0" smtClean="0">
              <a:latin typeface="Calibri" pitchFamily="34" charset="0"/>
            </a:endParaRPr>
          </a:p>
          <a:p>
            <a:pPr marL="0" indent="0" defTabSz="822325">
              <a:lnSpc>
                <a:spcPct val="75000"/>
              </a:lnSpc>
              <a:buNone/>
            </a:pPr>
            <a:r>
              <a:rPr lang="en-US" sz="2000" dirty="0" smtClean="0">
                <a:latin typeface="Calibri" pitchFamily="34" charset="0"/>
              </a:rPr>
              <a:t>          Vice-Chair:	Josh Burroughs		</a:t>
            </a:r>
            <a:r>
              <a:rPr lang="en-US" sz="2000" dirty="0" smtClean="0">
                <a:latin typeface="Calibri" pitchFamily="34" charset="0"/>
                <a:hlinkClick r:id="rId4"/>
              </a:rPr>
              <a:t>JBurroughs@velco.com</a:t>
            </a:r>
            <a:r>
              <a:rPr lang="en-US" sz="2000" dirty="0" smtClean="0">
                <a:latin typeface="Calibri" pitchFamily="34" charset="0"/>
              </a:rPr>
              <a:t>     </a:t>
            </a:r>
          </a:p>
          <a:p>
            <a:pPr marL="0" indent="0" defTabSz="822325">
              <a:lnSpc>
                <a:spcPct val="75000"/>
              </a:lnSpc>
              <a:buNone/>
            </a:pPr>
            <a:r>
              <a:rPr lang="en-US" sz="2000" dirty="0">
                <a:latin typeface="Calibri" pitchFamily="34" charset="0"/>
              </a:rPr>
              <a:t> </a:t>
            </a:r>
            <a:r>
              <a:rPr lang="en-US" sz="2000" dirty="0" smtClean="0">
                <a:latin typeface="Calibri" pitchFamily="34" charset="0"/>
              </a:rPr>
              <a:t>          Treasurer:	Diana Lee		</a:t>
            </a:r>
            <a:r>
              <a:rPr lang="en-US" sz="2000" dirty="0" smtClean="0">
                <a:latin typeface="Calibri" pitchFamily="34" charset="0"/>
                <a:hlinkClick r:id="rId5"/>
              </a:rPr>
              <a:t>Dlee@velco.com</a:t>
            </a:r>
            <a:endParaRPr lang="en-US" sz="2000" dirty="0" smtClean="0">
              <a:latin typeface="Calibri" pitchFamily="34" charset="0"/>
            </a:endParaRPr>
          </a:p>
          <a:p>
            <a:pPr marL="0" indent="0" defTabSz="822325">
              <a:lnSpc>
                <a:spcPct val="75000"/>
              </a:lnSpc>
              <a:buNone/>
            </a:pPr>
            <a:r>
              <a:rPr lang="en-US" sz="2000" dirty="0" smtClean="0">
                <a:latin typeface="Calibri" pitchFamily="34" charset="0"/>
              </a:rPr>
              <a:t>       Webmaster:	Lou Cecere		</a:t>
            </a:r>
            <a:r>
              <a:rPr lang="en-US" sz="2000" dirty="0" smtClean="0">
                <a:latin typeface="Calibri" pitchFamily="34" charset="0"/>
                <a:hlinkClick r:id="rId6"/>
              </a:rPr>
              <a:t>LCecere@velco.com</a:t>
            </a:r>
            <a:endParaRPr lang="en-US" sz="2000" dirty="0" smtClean="0">
              <a:latin typeface="Calibri" pitchFamily="34" charset="0"/>
            </a:endParaRPr>
          </a:p>
          <a:p>
            <a:pPr marL="0" indent="0" defTabSz="822325">
              <a:lnSpc>
                <a:spcPct val="75000"/>
              </a:lnSpc>
              <a:buNone/>
            </a:pPr>
            <a:r>
              <a:rPr lang="en-US" sz="2000" dirty="0" smtClean="0">
                <a:latin typeface="Calibri" pitchFamily="34" charset="0"/>
              </a:rPr>
              <a:t>           Secretary:	Lou Cecere		</a:t>
            </a:r>
            <a:r>
              <a:rPr lang="en-US" sz="2000" dirty="0" smtClean="0">
                <a:latin typeface="Calibri" pitchFamily="34" charset="0"/>
                <a:hlinkClick r:id="rId6"/>
              </a:rPr>
              <a:t>LCecere@velco.com</a:t>
            </a:r>
            <a:endParaRPr lang="en-US" sz="2000" dirty="0" smtClean="0">
              <a:latin typeface="Calibri" pitchFamily="34" charset="0"/>
            </a:endParaRPr>
          </a:p>
          <a:p>
            <a:pPr marL="0" indent="0" defTabSz="822325">
              <a:lnSpc>
                <a:spcPct val="75000"/>
              </a:lnSpc>
              <a:buNone/>
            </a:pPr>
            <a:r>
              <a:rPr lang="en-US" sz="2000" dirty="0" smtClean="0">
                <a:latin typeface="Calibri" pitchFamily="34" charset="0"/>
              </a:rPr>
              <a:t>Tech </a:t>
            </a:r>
            <a:r>
              <a:rPr lang="en-US" sz="2000" dirty="0" err="1" smtClean="0">
                <a:latin typeface="Calibri" pitchFamily="34" charset="0"/>
              </a:rPr>
              <a:t>Mtg</a:t>
            </a:r>
            <a:r>
              <a:rPr lang="en-US" sz="2000" dirty="0" smtClean="0">
                <a:latin typeface="Calibri" pitchFamily="34" charset="0"/>
              </a:rPr>
              <a:t> </a:t>
            </a:r>
            <a:r>
              <a:rPr lang="en-US" sz="2000" dirty="0" err="1" smtClean="0">
                <a:latin typeface="Calibri" pitchFamily="34" charset="0"/>
              </a:rPr>
              <a:t>Coord</a:t>
            </a:r>
            <a:r>
              <a:rPr lang="en-US" sz="2000" dirty="0" smtClean="0">
                <a:latin typeface="Calibri" pitchFamily="34" charset="0"/>
              </a:rPr>
              <a:t>:	</a:t>
            </a:r>
            <a:r>
              <a:rPr lang="en-US" sz="2000" dirty="0">
                <a:latin typeface="Calibri" pitchFamily="34" charset="0"/>
              </a:rPr>
              <a:t>Bernadette Fernandes	</a:t>
            </a:r>
            <a:r>
              <a:rPr lang="en-US" sz="2000" dirty="0" smtClean="0">
                <a:latin typeface="Calibri" pitchFamily="34" charset="0"/>
                <a:hlinkClick r:id="rId7"/>
              </a:rPr>
              <a:t>BFernandes@velco.com</a:t>
            </a:r>
            <a:endParaRPr lang="en-US" sz="2000" dirty="0">
              <a:latin typeface="Calibri" pitchFamily="34" charset="0"/>
            </a:endParaRPr>
          </a:p>
          <a:p>
            <a:pPr marL="0" indent="0" defTabSz="822325">
              <a:lnSpc>
                <a:spcPct val="75000"/>
              </a:lnSpc>
              <a:buNone/>
            </a:pPr>
            <a:endParaRPr lang="en-US" sz="1200" dirty="0">
              <a:latin typeface="Calibri" pitchFamily="34" charset="0"/>
            </a:endParaRPr>
          </a:p>
          <a:p>
            <a:pPr marL="0" indent="0" algn="ctr" defTabSz="822325">
              <a:lnSpc>
                <a:spcPct val="75000"/>
              </a:lnSpc>
              <a:buNone/>
            </a:pPr>
            <a:r>
              <a:rPr lang="en-US" sz="1800" i="1" dirty="0">
                <a:latin typeface="Calibri" pitchFamily="34" charset="0"/>
              </a:rPr>
              <a:t>P</a:t>
            </a:r>
            <a:r>
              <a:rPr lang="en-US" sz="1800" i="1" dirty="0" smtClean="0">
                <a:latin typeface="Calibri" pitchFamily="34" charset="0"/>
              </a:rPr>
              <a:t>lease </a:t>
            </a:r>
            <a:r>
              <a:rPr lang="en-US" sz="1800" i="1" dirty="0">
                <a:latin typeface="Calibri" pitchFamily="34" charset="0"/>
              </a:rPr>
              <a:t>contact us if you are </a:t>
            </a:r>
            <a:r>
              <a:rPr lang="en-US" sz="1800" i="1" dirty="0" smtClean="0">
                <a:latin typeface="Calibri" pitchFamily="34" charset="0"/>
              </a:rPr>
              <a:t>interested in volunteering, offering a meeting idea or otherwise getting more involved</a:t>
            </a:r>
          </a:p>
        </p:txBody>
      </p:sp>
      <p:sp>
        <p:nvSpPr>
          <p:cNvPr id="113667" name="Rectangle 3"/>
          <p:cNvSpPr>
            <a:spLocks noGrp="1"/>
          </p:cNvSpPr>
          <p:nvPr>
            <p:ph type="title" idx="4294967295"/>
          </p:nvPr>
        </p:nvSpPr>
        <p:spPr>
          <a:xfrm>
            <a:off x="457200" y="274638"/>
            <a:ext cx="8229600" cy="944562"/>
          </a:xfrm>
        </p:spPr>
        <p:txBody>
          <a:bodyPr/>
          <a:lstStyle/>
          <a:p>
            <a:r>
              <a:rPr lang="en-US" sz="3600" dirty="0" smtClean="0">
                <a:latin typeface="Calibri" pitchFamily="34" charset="0"/>
              </a:rPr>
              <a:t>IEEE PES Green Mountain Section Contacts</a:t>
            </a:r>
          </a:p>
        </p:txBody>
      </p:sp>
      <p:sp>
        <p:nvSpPr>
          <p:cNvPr id="5" name="TextBox 4">
            <a:hlinkClick r:id="rId8"/>
          </p:cNvPr>
          <p:cNvSpPr txBox="1"/>
          <p:nvPr/>
        </p:nvSpPr>
        <p:spPr>
          <a:xfrm>
            <a:off x="3421380" y="3571914"/>
            <a:ext cx="4122420" cy="400110"/>
          </a:xfrm>
          <a:prstGeom prst="rect">
            <a:avLst/>
          </a:prstGeom>
          <a:noFill/>
        </p:spPr>
        <p:txBody>
          <a:bodyPr wrap="square" rtlCol="0">
            <a:spAutoFit/>
          </a:bodyPr>
          <a:lstStyle/>
          <a:p>
            <a:r>
              <a:rPr lang="en-US" sz="2000" dirty="0">
                <a:solidFill>
                  <a:prstClr val="black"/>
                </a:solidFill>
                <a:ea typeface="ＭＳ Ｐゴシック" charset="0"/>
              </a:rPr>
              <a:t>http://sites.ieee.org/gms-pes/</a:t>
            </a:r>
          </a:p>
        </p:txBody>
      </p:sp>
      <p:pic>
        <p:nvPicPr>
          <p:cNvPr id="1030" name="Picture 6">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8614" y="3200400"/>
            <a:ext cx="1682765" cy="128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jcarrara\Pictures\IEEE-PES_Resource-Center_logo.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4572000"/>
            <a:ext cx="1973580" cy="5767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hlinkClick r:id="rId10"/>
          </p:cNvPr>
          <p:cNvSpPr txBox="1"/>
          <p:nvPr/>
        </p:nvSpPr>
        <p:spPr>
          <a:xfrm>
            <a:off x="3429000" y="4630578"/>
            <a:ext cx="4122420" cy="400110"/>
          </a:xfrm>
          <a:prstGeom prst="rect">
            <a:avLst/>
          </a:prstGeom>
          <a:noFill/>
        </p:spPr>
        <p:txBody>
          <a:bodyPr wrap="square" rtlCol="0">
            <a:spAutoFit/>
          </a:bodyPr>
          <a:lstStyle/>
          <a:p>
            <a:r>
              <a:rPr lang="en-US" sz="2000" dirty="0">
                <a:solidFill>
                  <a:prstClr val="black"/>
                </a:solidFill>
                <a:ea typeface="ＭＳ Ｐゴシック" charset="0"/>
              </a:rPr>
              <a:t>http://resourcecenter.ieee-pes.org/</a:t>
            </a:r>
          </a:p>
        </p:txBody>
      </p:sp>
      <p:pic>
        <p:nvPicPr>
          <p:cNvPr id="1027" name="Picture 3" descr="C:\Users\jcarrara\Pictures\IEEE-PES_Scholarship-Plus_logo.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6799" y="5157903"/>
            <a:ext cx="2354579" cy="68826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hlinkClick r:id="rId12"/>
          </p:cNvPr>
          <p:cNvSpPr txBox="1"/>
          <p:nvPr/>
        </p:nvSpPr>
        <p:spPr>
          <a:xfrm>
            <a:off x="3421379" y="5273631"/>
            <a:ext cx="4122420" cy="400110"/>
          </a:xfrm>
          <a:prstGeom prst="rect">
            <a:avLst/>
          </a:prstGeom>
          <a:noFill/>
        </p:spPr>
        <p:txBody>
          <a:bodyPr wrap="square" rtlCol="0">
            <a:spAutoFit/>
          </a:bodyPr>
          <a:lstStyle/>
          <a:p>
            <a:r>
              <a:rPr lang="en-US" sz="2000" dirty="0">
                <a:solidFill>
                  <a:prstClr val="black"/>
                </a:solidFill>
                <a:ea typeface="ＭＳ Ｐゴシック" charset="0"/>
              </a:rPr>
              <a:t>http</a:t>
            </a:r>
            <a:r>
              <a:rPr lang="en-US" sz="2000" dirty="0" smtClean="0">
                <a:solidFill>
                  <a:prstClr val="black"/>
                </a:solidFill>
                <a:ea typeface="ＭＳ Ｐゴシック" charset="0"/>
              </a:rPr>
              <a:t>://</a:t>
            </a:r>
            <a:r>
              <a:rPr lang="en-US" sz="2000" dirty="0" smtClean="0"/>
              <a:t>www.ee-scholarship.org</a:t>
            </a:r>
            <a:r>
              <a:rPr lang="en-US" sz="2000" dirty="0" smtClean="0">
                <a:solidFill>
                  <a:prstClr val="black"/>
                </a:solidFill>
                <a:ea typeface="ＭＳ Ｐゴシック" charset="0"/>
              </a:rPr>
              <a:t>/</a:t>
            </a:r>
            <a:endParaRPr lang="en-US" sz="2000" dirty="0">
              <a:solidFill>
                <a:prstClr val="black"/>
              </a:solidFill>
              <a:ea typeface="ＭＳ Ｐゴシック" charset="0"/>
            </a:endParaRPr>
          </a:p>
        </p:txBody>
      </p:sp>
      <p:sp>
        <p:nvSpPr>
          <p:cNvPr id="12" name="TextBox 11">
            <a:hlinkClick r:id="rId14"/>
          </p:cNvPr>
          <p:cNvSpPr txBox="1"/>
          <p:nvPr/>
        </p:nvSpPr>
        <p:spPr>
          <a:xfrm>
            <a:off x="2971800" y="6031290"/>
            <a:ext cx="3200400" cy="400110"/>
          </a:xfrm>
          <a:prstGeom prst="rect">
            <a:avLst/>
          </a:prstGeom>
          <a:noFill/>
        </p:spPr>
        <p:txBody>
          <a:bodyPr wrap="square" rtlCol="0">
            <a:spAutoFit/>
          </a:bodyPr>
          <a:lstStyle/>
          <a:p>
            <a:pPr algn="ctr"/>
            <a:r>
              <a:rPr lang="en-US" sz="2000" dirty="0"/>
              <a:t>http://pes-careers.org/</a:t>
            </a:r>
          </a:p>
        </p:txBody>
      </p:sp>
      <p:sp>
        <p:nvSpPr>
          <p:cNvPr id="4" name="Rectangle 3">
            <a:hlinkClick r:id="rId15"/>
          </p:cNvPr>
          <p:cNvSpPr/>
          <p:nvPr/>
        </p:nvSpPr>
        <p:spPr>
          <a:xfrm>
            <a:off x="1600200" y="5757146"/>
            <a:ext cx="5943600" cy="400110"/>
          </a:xfrm>
          <a:prstGeom prst="rect">
            <a:avLst/>
          </a:prstGeom>
        </p:spPr>
        <p:txBody>
          <a:bodyPr wrap="square">
            <a:spAutoFit/>
          </a:bodyPr>
          <a:lstStyle/>
          <a:p>
            <a:pPr algn="ctr"/>
            <a:r>
              <a:rPr lang="en-US" sz="2000" dirty="0"/>
              <a:t>http://www.ieee-pes.org/pes-communities/students</a:t>
            </a:r>
          </a:p>
        </p:txBody>
      </p:sp>
    </p:spTree>
    <p:extLst>
      <p:ext uri="{BB962C8B-B14F-4D97-AF65-F5344CB8AC3E}">
        <p14:creationId xmlns:p14="http://schemas.microsoft.com/office/powerpoint/2010/main" val="4211839322"/>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457200" y="274638"/>
            <a:ext cx="8229600" cy="1325562"/>
          </a:xfrm>
          <a:noFill/>
          <a:ln>
            <a:miter lim="800000"/>
            <a:headEnd/>
            <a:tailEnd/>
          </a:ln>
        </p:spPr>
        <p:txBody>
          <a:bodyPr vert="horz" wrap="square" lIns="91440" tIns="45720" rIns="91440" bIns="45720" numCol="1" anchor="t" anchorCtr="0" compatLnSpc="1">
            <a:prstTxWarp prst="textNoShape">
              <a:avLst/>
            </a:prstTxWarp>
          </a:bodyPr>
          <a:lstStyle/>
          <a:p>
            <a:pPr algn="ctr">
              <a:lnSpc>
                <a:spcPct val="100000"/>
              </a:lnSpc>
            </a:pPr>
            <a:r>
              <a:rPr lang="en-US" b="1" dirty="0" smtClean="0">
                <a:solidFill>
                  <a:schemeClr val="accent3">
                    <a:lumMod val="50000"/>
                  </a:schemeClr>
                </a:solidFill>
                <a:effectLst>
                  <a:outerShdw blurRad="38100" dist="38100" dir="2700000" algn="tl">
                    <a:srgbClr val="000000"/>
                  </a:outerShdw>
                </a:effectLst>
                <a:ea typeface="+mn-ea"/>
                <a:cs typeface="+mn-cs"/>
              </a:rPr>
              <a:t>Summary of Last Year</a:t>
            </a:r>
            <a:r>
              <a:rPr lang="en-US" b="1" dirty="0"/>
              <a:t/>
            </a:r>
            <a:br>
              <a:rPr lang="en-US" b="1" dirty="0"/>
            </a:br>
            <a:endParaRPr lang="en-US" b="1" dirty="0"/>
          </a:p>
        </p:txBody>
      </p:sp>
      <p:sp>
        <p:nvSpPr>
          <p:cNvPr id="40963" name="Rectangle 3"/>
          <p:cNvSpPr>
            <a:spLocks noGrp="1" noChangeArrowheads="1"/>
          </p:cNvSpPr>
          <p:nvPr>
            <p:ph type="body" idx="1"/>
          </p:nvPr>
        </p:nvSpPr>
        <p:spPr bwMode="auto">
          <a:xfrm>
            <a:off x="457200" y="1143000"/>
            <a:ext cx="8229600" cy="5257800"/>
          </a:xfrm>
          <a:noFill/>
          <a:ln>
            <a:miter lim="800000"/>
            <a:headEnd/>
            <a:tailEnd/>
          </a:ln>
        </p:spPr>
        <p:txBody>
          <a:bodyPr vert="horz" wrap="square" lIns="91440" tIns="45720" rIns="91440" bIns="45720" numCol="1" anchor="t" anchorCtr="0" compatLnSpc="1">
            <a:prstTxWarp prst="textNoShape">
              <a:avLst/>
            </a:prstTxWarp>
          </a:bodyPr>
          <a:lstStyle/>
          <a:p>
            <a:pPr marL="469900" indent="-469900"/>
            <a:r>
              <a:rPr lang="en-US" sz="2400" b="1" dirty="0" smtClean="0">
                <a:cs typeface="Times New Roman" pitchFamily="18" charset="0"/>
              </a:rPr>
              <a:t>Feb 19</a:t>
            </a:r>
            <a:r>
              <a:rPr lang="en-US" sz="2400" b="1" baseline="30000" dirty="0" smtClean="0">
                <a:cs typeface="Times New Roman" pitchFamily="18" charset="0"/>
              </a:rPr>
              <a:t>th</a:t>
            </a:r>
            <a:endParaRPr lang="en-US" sz="2400" b="1" dirty="0">
              <a:cs typeface="Times New Roman" pitchFamily="18" charset="0"/>
            </a:endParaRPr>
          </a:p>
          <a:p>
            <a:pPr marL="869950" lvl="1" indent="-469900"/>
            <a:r>
              <a:rPr lang="en-US" sz="1800" dirty="0">
                <a:cs typeface="Times New Roman" pitchFamily="18" charset="0"/>
              </a:rPr>
              <a:t>“Understanding and managing the impacts of PEVs on the electric </a:t>
            </a:r>
            <a:r>
              <a:rPr lang="en-US" sz="1800" dirty="0" smtClean="0">
                <a:cs typeface="Times New Roman" pitchFamily="18" charset="0"/>
              </a:rPr>
              <a:t>grid”</a:t>
            </a:r>
          </a:p>
          <a:p>
            <a:pPr marL="869950" lvl="1" indent="-469900"/>
            <a:r>
              <a:rPr lang="en-US" sz="1800" dirty="0" smtClean="0">
                <a:cs typeface="Times New Roman" pitchFamily="18" charset="0"/>
              </a:rPr>
              <a:t>“</a:t>
            </a:r>
            <a:r>
              <a:rPr lang="en-US" sz="1800" dirty="0">
                <a:cs typeface="Times New Roman" pitchFamily="18" charset="0"/>
              </a:rPr>
              <a:t>Drive Electric Vermont-Partnering for Plug-in Vehicle Adoption in the Green Mountain </a:t>
            </a:r>
            <a:r>
              <a:rPr lang="en-US" sz="1800" dirty="0" smtClean="0">
                <a:cs typeface="Times New Roman" pitchFamily="18" charset="0"/>
              </a:rPr>
              <a:t>State”</a:t>
            </a:r>
            <a:endParaRPr lang="en-US" sz="1800" dirty="0">
              <a:cs typeface="Times New Roman" pitchFamily="18" charset="0"/>
            </a:endParaRPr>
          </a:p>
          <a:p>
            <a:pPr marL="469900" indent="-469900"/>
            <a:r>
              <a:rPr lang="en-US" sz="2400" b="1" dirty="0" smtClean="0">
                <a:cs typeface="Times New Roman" pitchFamily="18" charset="0"/>
              </a:rPr>
              <a:t>Mar 16</a:t>
            </a:r>
            <a:r>
              <a:rPr lang="en-US" sz="2400" b="1" baseline="30000" dirty="0" smtClean="0">
                <a:cs typeface="Times New Roman" pitchFamily="18" charset="0"/>
              </a:rPr>
              <a:t>th</a:t>
            </a:r>
            <a:r>
              <a:rPr lang="en-US" sz="2400" dirty="0" smtClean="0">
                <a:cs typeface="Times New Roman" pitchFamily="18" charset="0"/>
              </a:rPr>
              <a:t> “The </a:t>
            </a:r>
            <a:r>
              <a:rPr lang="en-US" sz="2400" dirty="0">
                <a:cs typeface="Times New Roman" pitchFamily="18" charset="0"/>
              </a:rPr>
              <a:t>Future of Energy:  Smart Grid and </a:t>
            </a:r>
            <a:r>
              <a:rPr lang="en-US" sz="2400" dirty="0" smtClean="0">
                <a:cs typeface="Times New Roman" pitchFamily="18" charset="0"/>
              </a:rPr>
              <a:t>Beyond”</a:t>
            </a:r>
          </a:p>
          <a:p>
            <a:pPr marL="469900" indent="-469900"/>
            <a:r>
              <a:rPr lang="en-US" sz="2400" b="1" dirty="0" smtClean="0">
                <a:cs typeface="Times New Roman" pitchFamily="18" charset="0"/>
              </a:rPr>
              <a:t>May 14</a:t>
            </a:r>
            <a:r>
              <a:rPr lang="en-US" sz="2400" b="1" baseline="30000" dirty="0" smtClean="0">
                <a:cs typeface="Times New Roman" pitchFamily="18" charset="0"/>
              </a:rPr>
              <a:t>th</a:t>
            </a:r>
            <a:r>
              <a:rPr lang="en-US" sz="2400" dirty="0" smtClean="0">
                <a:cs typeface="Times New Roman" pitchFamily="18" charset="0"/>
              </a:rPr>
              <a:t> Highgate </a:t>
            </a:r>
            <a:r>
              <a:rPr lang="en-US" sz="2400" dirty="0">
                <a:cs typeface="Times New Roman" pitchFamily="18" charset="0"/>
              </a:rPr>
              <a:t>HVDC Converter </a:t>
            </a:r>
            <a:r>
              <a:rPr lang="en-US" sz="2400" dirty="0" smtClean="0">
                <a:cs typeface="Times New Roman" pitchFamily="18" charset="0"/>
              </a:rPr>
              <a:t>Tour</a:t>
            </a:r>
          </a:p>
          <a:p>
            <a:pPr marL="469900" indent="-469900"/>
            <a:r>
              <a:rPr lang="en-US" sz="2400" b="1" dirty="0" smtClean="0">
                <a:cs typeface="Times New Roman" pitchFamily="18" charset="0"/>
              </a:rPr>
              <a:t>Sept 17</a:t>
            </a:r>
            <a:r>
              <a:rPr lang="en-US" sz="2400" b="1" baseline="30000" dirty="0" smtClean="0">
                <a:cs typeface="Times New Roman" pitchFamily="18" charset="0"/>
              </a:rPr>
              <a:t>th</a:t>
            </a:r>
            <a:r>
              <a:rPr lang="en-US" sz="2400" baseline="30000" dirty="0" smtClean="0">
                <a:cs typeface="Times New Roman" pitchFamily="18" charset="0"/>
              </a:rPr>
              <a:t> </a:t>
            </a:r>
            <a:r>
              <a:rPr lang="en-US" sz="2400" dirty="0" smtClean="0">
                <a:cs typeface="Times New Roman" pitchFamily="18" charset="0"/>
              </a:rPr>
              <a:t>PES Technical </a:t>
            </a:r>
            <a:r>
              <a:rPr lang="en-US" sz="2400" dirty="0">
                <a:cs typeface="Times New Roman" pitchFamily="18" charset="0"/>
              </a:rPr>
              <a:t>Seminar &amp; Stafford Hill Solar </a:t>
            </a:r>
            <a:r>
              <a:rPr lang="en-US" sz="2400" dirty="0" smtClean="0">
                <a:cs typeface="Times New Roman" pitchFamily="18" charset="0"/>
              </a:rPr>
              <a:t>Tour</a:t>
            </a:r>
          </a:p>
          <a:p>
            <a:pPr marL="869950" lvl="1" indent="-469900"/>
            <a:r>
              <a:rPr lang="en-US" sz="1800" dirty="0" smtClean="0">
                <a:cs typeface="Times New Roman" pitchFamily="18" charset="0"/>
              </a:rPr>
              <a:t>“DG Interconnection Issues concerning IEEE 1547 and UL 1741”</a:t>
            </a:r>
            <a:endParaRPr lang="en-US" sz="1800" dirty="0">
              <a:cs typeface="Times New Roman" pitchFamily="18" charset="0"/>
            </a:endParaRPr>
          </a:p>
          <a:p>
            <a:pPr marL="869950" lvl="1" indent="-469900"/>
            <a:r>
              <a:rPr lang="en-US" sz="1800" dirty="0" smtClean="0">
                <a:cs typeface="Times New Roman" pitchFamily="18" charset="0"/>
              </a:rPr>
              <a:t>“Energy Storage Systems”</a:t>
            </a:r>
          </a:p>
          <a:p>
            <a:pPr marL="869950" lvl="1" indent="-469900"/>
            <a:r>
              <a:rPr lang="en-US" sz="1800" dirty="0" smtClean="0">
                <a:cs typeface="Times New Roman" pitchFamily="18" charset="0"/>
              </a:rPr>
              <a:t>“Renewable Generation Forecasting”</a:t>
            </a:r>
            <a:endParaRPr lang="en-US" sz="1800" dirty="0">
              <a:cs typeface="Times New Roman" pitchFamily="18" charset="0"/>
            </a:endParaRPr>
          </a:p>
          <a:p>
            <a:pPr marL="469900" indent="-469900"/>
            <a:r>
              <a:rPr lang="en-US" sz="2400" b="1" dirty="0" smtClean="0">
                <a:cs typeface="Times New Roman" pitchFamily="18" charset="0"/>
              </a:rPr>
              <a:t>Dec 4</a:t>
            </a:r>
            <a:r>
              <a:rPr lang="en-US" sz="2400" b="1" baseline="30000" dirty="0" smtClean="0">
                <a:cs typeface="Times New Roman" pitchFamily="18" charset="0"/>
              </a:rPr>
              <a:t>th</a:t>
            </a:r>
            <a:r>
              <a:rPr lang="en-US" sz="2400" dirty="0">
                <a:cs typeface="Times New Roman" pitchFamily="18" charset="0"/>
              </a:rPr>
              <a:t> </a:t>
            </a:r>
            <a:r>
              <a:rPr lang="en-US" sz="2400" dirty="0" smtClean="0">
                <a:cs typeface="Times New Roman" pitchFamily="18" charset="0"/>
              </a:rPr>
              <a:t>“Smart </a:t>
            </a:r>
            <a:r>
              <a:rPr lang="en-US" sz="2400" dirty="0">
                <a:cs typeface="Times New Roman" pitchFamily="18" charset="0"/>
              </a:rPr>
              <a:t>Grid Innovation in </a:t>
            </a:r>
            <a:r>
              <a:rPr lang="en-US" sz="2400" dirty="0" smtClean="0">
                <a:cs typeface="Times New Roman" pitchFamily="18" charset="0"/>
              </a:rPr>
              <a:t>Vermont” </a:t>
            </a:r>
            <a:r>
              <a:rPr lang="en-US" sz="2400" dirty="0">
                <a:cs typeface="Times New Roman" pitchFamily="18" charset="0"/>
              </a:rPr>
              <a:t>and Awards Ceremony</a:t>
            </a:r>
          </a:p>
        </p:txBody>
      </p:sp>
      <p:sp>
        <p:nvSpPr>
          <p:cNvPr id="4" name="Date Placeholder 3"/>
          <p:cNvSpPr>
            <a:spLocks noGrp="1"/>
          </p:cNvSpPr>
          <p:nvPr>
            <p:ph type="dt" sz="half" idx="4294967295"/>
          </p:nvPr>
        </p:nvSpPr>
        <p:spPr>
          <a:xfrm>
            <a:off x="1600200" y="64928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defRPr>
            </a:lvl1pPr>
          </a:lstStyle>
          <a:p>
            <a:pPr>
              <a:defRPr/>
            </a:pPr>
            <a:r>
              <a:rPr lang="en-US" dirty="0" smtClean="0"/>
              <a:t>5/13/2016</a:t>
            </a:r>
            <a:endParaRPr lang="en-US" dirty="0"/>
          </a:p>
        </p:txBody>
      </p:sp>
      <p:sp>
        <p:nvSpPr>
          <p:cNvPr id="5" name="Footer Placeholder 4"/>
          <p:cNvSpPr>
            <a:spLocks noGrp="1"/>
          </p:cNvSpPr>
          <p:nvPr>
            <p:ph type="ftr" sz="quarter" idx="4294967295"/>
          </p:nvPr>
        </p:nvSpPr>
        <p:spPr>
          <a:xfrm>
            <a:off x="4419600" y="64928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defRPr>
            </a:lvl1pPr>
          </a:lstStyle>
          <a:p>
            <a:pPr algn="r">
              <a:defRPr/>
            </a:pPr>
            <a:r>
              <a:rPr lang="en-US" dirty="0"/>
              <a:t>2016 Phasor Measurement Applications</a:t>
            </a:r>
          </a:p>
        </p:txBody>
      </p:sp>
    </p:spTree>
    <p:extLst>
      <p:ext uri="{BB962C8B-B14F-4D97-AF65-F5344CB8AC3E}">
        <p14:creationId xmlns:p14="http://schemas.microsoft.com/office/powerpoint/2010/main" val="226548735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457200" y="274638"/>
            <a:ext cx="8229600" cy="1325562"/>
          </a:xfrm>
          <a:noFill/>
          <a:ln>
            <a:miter lim="800000"/>
            <a:headEnd/>
            <a:tailEnd/>
          </a:ln>
        </p:spPr>
        <p:txBody>
          <a:bodyPr vert="horz" wrap="square" lIns="91440" tIns="45720" rIns="91440" bIns="45720" numCol="1" anchor="t" anchorCtr="0" compatLnSpc="1">
            <a:prstTxWarp prst="textNoShape">
              <a:avLst/>
            </a:prstTxWarp>
          </a:bodyPr>
          <a:lstStyle/>
          <a:p>
            <a:pPr algn="ctr">
              <a:lnSpc>
                <a:spcPct val="100000"/>
              </a:lnSpc>
            </a:pPr>
            <a:r>
              <a:rPr lang="en-US" b="1" dirty="0" smtClean="0">
                <a:solidFill>
                  <a:schemeClr val="accent3">
                    <a:lumMod val="50000"/>
                  </a:schemeClr>
                </a:solidFill>
                <a:effectLst>
                  <a:outerShdw blurRad="38100" dist="38100" dir="2700000" algn="tl">
                    <a:srgbClr val="000000"/>
                  </a:outerShdw>
                </a:effectLst>
                <a:ea typeface="+mn-ea"/>
                <a:cs typeface="+mn-cs"/>
              </a:rPr>
              <a:t>This Year, 2016</a:t>
            </a:r>
            <a:r>
              <a:rPr lang="en-US" b="1" dirty="0"/>
              <a:t/>
            </a:r>
            <a:br>
              <a:rPr lang="en-US" b="1" dirty="0"/>
            </a:br>
            <a:endParaRPr lang="en-US" b="1" dirty="0"/>
          </a:p>
        </p:txBody>
      </p:sp>
      <p:sp>
        <p:nvSpPr>
          <p:cNvPr id="5" name="Rectangle 3"/>
          <p:cNvSpPr txBox="1">
            <a:spLocks noChangeArrowheads="1"/>
          </p:cNvSpPr>
          <p:nvPr/>
        </p:nvSpPr>
        <p:spPr bwMode="auto">
          <a:xfrm>
            <a:off x="457200" y="914400"/>
            <a:ext cx="82296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4488" indent="-344488"/>
            <a:r>
              <a:rPr lang="en-US" sz="2000" dirty="0" smtClean="0">
                <a:solidFill>
                  <a:schemeClr val="bg1">
                    <a:lumMod val="50000"/>
                  </a:schemeClr>
                </a:solidFill>
              </a:rPr>
              <a:t>Jan 27</a:t>
            </a:r>
            <a:r>
              <a:rPr lang="en-US" sz="2000" baseline="30000" dirty="0" smtClean="0">
                <a:solidFill>
                  <a:schemeClr val="bg1">
                    <a:lumMod val="50000"/>
                  </a:schemeClr>
                </a:solidFill>
              </a:rPr>
              <a:t>th</a:t>
            </a:r>
            <a:r>
              <a:rPr lang="en-US" sz="2000" dirty="0" smtClean="0">
                <a:solidFill>
                  <a:schemeClr val="bg1">
                    <a:lumMod val="50000"/>
                  </a:schemeClr>
                </a:solidFill>
              </a:rPr>
              <a:t> - Norwich University, “</a:t>
            </a:r>
            <a:r>
              <a:rPr lang="en-US" sz="2000" dirty="0">
                <a:solidFill>
                  <a:schemeClr val="bg1">
                    <a:lumMod val="50000"/>
                  </a:schemeClr>
                </a:solidFill>
              </a:rPr>
              <a:t>Engineering: College to </a:t>
            </a:r>
            <a:r>
              <a:rPr lang="en-US" sz="2000" dirty="0" smtClean="0">
                <a:solidFill>
                  <a:schemeClr val="bg1">
                    <a:lumMod val="50000"/>
                  </a:schemeClr>
                </a:solidFill>
              </a:rPr>
              <a:t>Career”</a:t>
            </a:r>
          </a:p>
          <a:p>
            <a:pPr marL="344488" indent="-344488"/>
            <a:r>
              <a:rPr lang="en-US" sz="2000" dirty="0" smtClean="0">
                <a:solidFill>
                  <a:schemeClr val="bg1">
                    <a:lumMod val="50000"/>
                  </a:schemeClr>
                </a:solidFill>
              </a:rPr>
              <a:t>Feb 23</a:t>
            </a:r>
            <a:r>
              <a:rPr lang="en-US" sz="2000" baseline="30000" dirty="0" smtClean="0">
                <a:solidFill>
                  <a:schemeClr val="bg1">
                    <a:lumMod val="50000"/>
                  </a:schemeClr>
                </a:solidFill>
              </a:rPr>
              <a:t>rd</a:t>
            </a:r>
            <a:r>
              <a:rPr lang="en-US" sz="2000" dirty="0" smtClean="0">
                <a:solidFill>
                  <a:schemeClr val="bg1">
                    <a:lumMod val="50000"/>
                  </a:schemeClr>
                </a:solidFill>
              </a:rPr>
              <a:t> - 2016 Kickoff Meeting</a:t>
            </a:r>
          </a:p>
          <a:p>
            <a:pPr marL="344488" indent="-344488"/>
            <a:r>
              <a:rPr lang="en-US" sz="2000" dirty="0">
                <a:solidFill>
                  <a:schemeClr val="bg1">
                    <a:lumMod val="50000"/>
                  </a:schemeClr>
                </a:solidFill>
              </a:rPr>
              <a:t>April 21</a:t>
            </a:r>
            <a:r>
              <a:rPr lang="en-US" sz="2000" baseline="30000" dirty="0">
                <a:solidFill>
                  <a:schemeClr val="bg1">
                    <a:lumMod val="50000"/>
                  </a:schemeClr>
                </a:solidFill>
              </a:rPr>
              <a:t>st</a:t>
            </a:r>
            <a:r>
              <a:rPr lang="en-US" sz="2000" dirty="0">
                <a:solidFill>
                  <a:schemeClr val="bg1">
                    <a:lumMod val="50000"/>
                  </a:schemeClr>
                </a:solidFill>
              </a:rPr>
              <a:t> – UVM IGERT </a:t>
            </a:r>
            <a:r>
              <a:rPr lang="en-US" sz="2000" dirty="0">
                <a:cs typeface="Times New Roman" pitchFamily="18" charset="0"/>
              </a:rPr>
              <a:t>(</a:t>
            </a:r>
            <a:r>
              <a:rPr lang="en-US" sz="2000" dirty="0">
                <a:cs typeface="Times New Roman" pitchFamily="18" charset="0"/>
                <a:hlinkClick r:id="rId3"/>
              </a:rPr>
              <a:t>http://www.uvm.edu/smartgrid</a:t>
            </a:r>
            <a:r>
              <a:rPr lang="en-US" sz="2000" dirty="0" smtClean="0">
                <a:cs typeface="Times New Roman" pitchFamily="18" charset="0"/>
                <a:hlinkClick r:id="rId3"/>
              </a:rPr>
              <a:t>/</a:t>
            </a:r>
            <a:r>
              <a:rPr lang="en-US" sz="2000" dirty="0" smtClean="0">
                <a:cs typeface="Times New Roman" pitchFamily="18" charset="0"/>
              </a:rPr>
              <a:t>)</a:t>
            </a:r>
          </a:p>
          <a:p>
            <a:r>
              <a:rPr lang="en-US" sz="2000" dirty="0">
                <a:solidFill>
                  <a:schemeClr val="bg1">
                    <a:lumMod val="50000"/>
                  </a:schemeClr>
                </a:solidFill>
              </a:rPr>
              <a:t>May 2</a:t>
            </a:r>
            <a:r>
              <a:rPr lang="en-US" sz="2000" baseline="30000" dirty="0">
                <a:solidFill>
                  <a:schemeClr val="bg1">
                    <a:lumMod val="50000"/>
                  </a:schemeClr>
                </a:solidFill>
              </a:rPr>
              <a:t>nd</a:t>
            </a:r>
            <a:r>
              <a:rPr lang="en-US" sz="2000" dirty="0">
                <a:solidFill>
                  <a:schemeClr val="bg1">
                    <a:lumMod val="50000"/>
                  </a:schemeClr>
                </a:solidFill>
              </a:rPr>
              <a:t> – 5</a:t>
            </a:r>
            <a:r>
              <a:rPr lang="en-US" sz="2000" baseline="30000" dirty="0">
                <a:solidFill>
                  <a:schemeClr val="bg1">
                    <a:lumMod val="50000"/>
                  </a:schemeClr>
                </a:solidFill>
              </a:rPr>
              <a:t>th</a:t>
            </a:r>
            <a:r>
              <a:rPr lang="en-US" sz="2000" dirty="0">
                <a:solidFill>
                  <a:schemeClr val="bg1">
                    <a:lumMod val="50000"/>
                  </a:schemeClr>
                </a:solidFill>
              </a:rPr>
              <a:t> – IEEE PES T&amp;D Conf. &amp; Expo. In </a:t>
            </a:r>
            <a:r>
              <a:rPr lang="en-US" sz="2000" dirty="0" smtClean="0">
                <a:solidFill>
                  <a:schemeClr val="bg1">
                    <a:lumMod val="50000"/>
                  </a:schemeClr>
                </a:solidFill>
              </a:rPr>
              <a:t>Dallas</a:t>
            </a:r>
          </a:p>
          <a:p>
            <a:pPr lvl="1"/>
            <a:r>
              <a:rPr lang="en-US" sz="1800" u="sng" dirty="0"/>
              <a:t>(</a:t>
            </a:r>
            <a:r>
              <a:rPr lang="en-US" sz="1800" u="sng" dirty="0">
                <a:hlinkClick r:id="rId4"/>
              </a:rPr>
              <a:t>http://www.ieeet-d.org/</a:t>
            </a:r>
            <a:r>
              <a:rPr lang="en-US" sz="1800" u="sng" dirty="0"/>
              <a:t>)</a:t>
            </a:r>
          </a:p>
          <a:p>
            <a:r>
              <a:rPr lang="en-US" sz="2000" dirty="0">
                <a:solidFill>
                  <a:schemeClr val="bg1">
                    <a:lumMod val="50000"/>
                  </a:schemeClr>
                </a:solidFill>
              </a:rPr>
              <a:t>May 13</a:t>
            </a:r>
            <a:r>
              <a:rPr lang="en-US" sz="2000" baseline="30000" dirty="0">
                <a:solidFill>
                  <a:schemeClr val="bg1">
                    <a:lumMod val="50000"/>
                  </a:schemeClr>
                </a:solidFill>
              </a:rPr>
              <a:t>th</a:t>
            </a:r>
            <a:r>
              <a:rPr lang="en-US" sz="2000" dirty="0">
                <a:solidFill>
                  <a:schemeClr val="bg1">
                    <a:lumMod val="50000"/>
                  </a:schemeClr>
                </a:solidFill>
              </a:rPr>
              <a:t> – </a:t>
            </a:r>
            <a:r>
              <a:rPr lang="en-US" sz="2000" dirty="0" err="1">
                <a:solidFill>
                  <a:schemeClr val="bg1">
                    <a:lumMod val="50000"/>
                  </a:schemeClr>
                </a:solidFill>
              </a:rPr>
              <a:t>Weidmann</a:t>
            </a:r>
            <a:r>
              <a:rPr lang="en-US" sz="2000" dirty="0">
                <a:solidFill>
                  <a:schemeClr val="bg1">
                    <a:lumMod val="50000"/>
                  </a:schemeClr>
                </a:solidFill>
              </a:rPr>
              <a:t> </a:t>
            </a:r>
            <a:r>
              <a:rPr lang="en-US" sz="2000" dirty="0">
                <a:cs typeface="Times New Roman" pitchFamily="18" charset="0"/>
              </a:rPr>
              <a:t>(</a:t>
            </a:r>
            <a:r>
              <a:rPr lang="en-US" sz="1800" u="sng" dirty="0">
                <a:hlinkClick r:id="rId5"/>
              </a:rPr>
              <a:t>http://www.weidmann-electrical.com/en/</a:t>
            </a:r>
            <a:r>
              <a:rPr lang="en-US" sz="1800" u="sng" dirty="0"/>
              <a:t>)</a:t>
            </a:r>
            <a:endParaRPr lang="en-US" sz="1800" dirty="0">
              <a:cs typeface="Times New Roman" pitchFamily="18" charset="0"/>
            </a:endParaRPr>
          </a:p>
          <a:p>
            <a:pPr lvl="1"/>
            <a:r>
              <a:rPr lang="en-US" sz="1800" dirty="0" smtClean="0">
                <a:solidFill>
                  <a:schemeClr val="bg1">
                    <a:lumMod val="50000"/>
                  </a:schemeClr>
                </a:solidFill>
              </a:rPr>
              <a:t>Transformer Electrical Insulation, Plant </a:t>
            </a:r>
            <a:r>
              <a:rPr lang="en-US" sz="1800" dirty="0">
                <a:solidFill>
                  <a:schemeClr val="bg1">
                    <a:lumMod val="50000"/>
                  </a:schemeClr>
                </a:solidFill>
              </a:rPr>
              <a:t>Tour (St. </a:t>
            </a:r>
            <a:r>
              <a:rPr lang="en-US" sz="1800" dirty="0" err="1">
                <a:solidFill>
                  <a:schemeClr val="bg1">
                    <a:lumMod val="50000"/>
                  </a:schemeClr>
                </a:solidFill>
              </a:rPr>
              <a:t>Johnsbury</a:t>
            </a:r>
            <a:r>
              <a:rPr lang="en-US" sz="1800" dirty="0">
                <a:solidFill>
                  <a:schemeClr val="bg1">
                    <a:lumMod val="50000"/>
                  </a:schemeClr>
                </a:solidFill>
              </a:rPr>
              <a:t>)</a:t>
            </a:r>
          </a:p>
          <a:p>
            <a:r>
              <a:rPr lang="en-US" sz="2000" dirty="0">
                <a:solidFill>
                  <a:schemeClr val="bg1">
                    <a:lumMod val="50000"/>
                  </a:schemeClr>
                </a:solidFill>
                <a:cs typeface="Times New Roman" pitchFamily="18" charset="0"/>
              </a:rPr>
              <a:t>June 23</a:t>
            </a:r>
            <a:r>
              <a:rPr lang="en-US" sz="2000" baseline="30000" dirty="0">
                <a:solidFill>
                  <a:schemeClr val="bg1">
                    <a:lumMod val="50000"/>
                  </a:schemeClr>
                </a:solidFill>
                <a:cs typeface="Times New Roman" pitchFamily="18" charset="0"/>
              </a:rPr>
              <a:t>rd</a:t>
            </a:r>
            <a:r>
              <a:rPr lang="en-US" sz="2000" dirty="0">
                <a:solidFill>
                  <a:schemeClr val="bg1">
                    <a:lumMod val="50000"/>
                  </a:schemeClr>
                </a:solidFill>
                <a:cs typeface="Times New Roman" pitchFamily="18" charset="0"/>
              </a:rPr>
              <a:t>  – VT Weather Analytics</a:t>
            </a:r>
          </a:p>
          <a:p>
            <a:r>
              <a:rPr lang="en-US" sz="2000" dirty="0" smtClean="0">
                <a:solidFill>
                  <a:schemeClr val="bg1">
                    <a:lumMod val="50000"/>
                  </a:schemeClr>
                </a:solidFill>
              </a:rPr>
              <a:t>July 17</a:t>
            </a:r>
            <a:r>
              <a:rPr lang="en-US" sz="2000" baseline="30000" dirty="0" smtClean="0">
                <a:solidFill>
                  <a:schemeClr val="bg1">
                    <a:lumMod val="50000"/>
                  </a:schemeClr>
                </a:solidFill>
              </a:rPr>
              <a:t>th</a:t>
            </a:r>
            <a:r>
              <a:rPr lang="en-US" sz="2000" dirty="0" smtClean="0">
                <a:solidFill>
                  <a:schemeClr val="bg1">
                    <a:lumMod val="50000"/>
                  </a:schemeClr>
                </a:solidFill>
              </a:rPr>
              <a:t> – 21</a:t>
            </a:r>
            <a:r>
              <a:rPr lang="en-US" sz="2000" baseline="30000" dirty="0" smtClean="0">
                <a:solidFill>
                  <a:schemeClr val="bg1">
                    <a:lumMod val="50000"/>
                  </a:schemeClr>
                </a:solidFill>
              </a:rPr>
              <a:t>st</a:t>
            </a:r>
            <a:r>
              <a:rPr lang="en-US" sz="2000" dirty="0" smtClean="0">
                <a:solidFill>
                  <a:schemeClr val="bg1">
                    <a:lumMod val="50000"/>
                  </a:schemeClr>
                </a:solidFill>
              </a:rPr>
              <a:t> - IEEE </a:t>
            </a:r>
            <a:r>
              <a:rPr lang="en-US" sz="2000" dirty="0">
                <a:solidFill>
                  <a:schemeClr val="bg1">
                    <a:lumMod val="50000"/>
                  </a:schemeClr>
                </a:solidFill>
              </a:rPr>
              <a:t>PES General Meeting in </a:t>
            </a:r>
            <a:r>
              <a:rPr lang="en-US" sz="2000" dirty="0" smtClean="0">
                <a:solidFill>
                  <a:schemeClr val="bg1">
                    <a:lumMod val="50000"/>
                  </a:schemeClr>
                </a:solidFill>
              </a:rPr>
              <a:t>Boston</a:t>
            </a:r>
          </a:p>
          <a:p>
            <a:pPr lvl="1"/>
            <a:r>
              <a:rPr lang="en-US" sz="1800" dirty="0">
                <a:solidFill>
                  <a:schemeClr val="bg1">
                    <a:lumMod val="50000"/>
                  </a:schemeClr>
                </a:solidFill>
                <a:hlinkClick r:id="rId6"/>
              </a:rPr>
              <a:t>http://www.pes-gm.org/2016</a:t>
            </a:r>
            <a:r>
              <a:rPr lang="en-US" sz="1800" dirty="0" smtClean="0">
                <a:solidFill>
                  <a:schemeClr val="bg1">
                    <a:lumMod val="50000"/>
                  </a:schemeClr>
                </a:solidFill>
                <a:hlinkClick r:id="rId6"/>
              </a:rPr>
              <a:t>/</a:t>
            </a:r>
            <a:endParaRPr lang="en-US" sz="1800" dirty="0" smtClean="0">
              <a:solidFill>
                <a:schemeClr val="bg1">
                  <a:lumMod val="50000"/>
                </a:schemeClr>
              </a:solidFill>
            </a:endParaRPr>
          </a:p>
          <a:p>
            <a:r>
              <a:rPr lang="en-US" sz="2000" dirty="0" smtClean="0">
                <a:solidFill>
                  <a:schemeClr val="bg1">
                    <a:lumMod val="50000"/>
                  </a:schemeClr>
                </a:solidFill>
              </a:rPr>
              <a:t>August 24</a:t>
            </a:r>
            <a:r>
              <a:rPr lang="en-US" sz="2000" baseline="30000" dirty="0" smtClean="0">
                <a:solidFill>
                  <a:schemeClr val="bg1">
                    <a:lumMod val="50000"/>
                  </a:schemeClr>
                </a:solidFill>
              </a:rPr>
              <a:t>th</a:t>
            </a:r>
            <a:r>
              <a:rPr lang="en-US" sz="2000" dirty="0" smtClean="0">
                <a:solidFill>
                  <a:schemeClr val="bg1">
                    <a:lumMod val="50000"/>
                  </a:schemeClr>
                </a:solidFill>
              </a:rPr>
              <a:t> - Kingdom Community Wind tour</a:t>
            </a:r>
          </a:p>
          <a:p>
            <a:r>
              <a:rPr lang="en-US" sz="2000" b="1" dirty="0" smtClean="0"/>
              <a:t>October 12</a:t>
            </a:r>
            <a:r>
              <a:rPr lang="en-US" sz="2000" b="1" baseline="30000" dirty="0" smtClean="0"/>
              <a:t>th</a:t>
            </a:r>
            <a:r>
              <a:rPr lang="en-US" sz="2000" b="1" dirty="0" smtClean="0"/>
              <a:t> – Phasor Measurement Applications </a:t>
            </a:r>
          </a:p>
          <a:p>
            <a:r>
              <a:rPr lang="en-US" sz="2000" dirty="0" smtClean="0"/>
              <a:t>December </a:t>
            </a:r>
            <a:r>
              <a:rPr lang="en-US" sz="2000" dirty="0"/>
              <a:t>- Annual IEEE </a:t>
            </a:r>
            <a:r>
              <a:rPr lang="en-US" sz="2000" dirty="0" smtClean="0"/>
              <a:t>Green Mountain </a:t>
            </a:r>
            <a:r>
              <a:rPr lang="en-US" sz="2000" dirty="0"/>
              <a:t>Section Awards </a:t>
            </a:r>
            <a:r>
              <a:rPr lang="en-US" sz="2000" dirty="0" smtClean="0"/>
              <a:t>Ceremony</a:t>
            </a:r>
          </a:p>
          <a:p>
            <a:endParaRPr lang="en-US" sz="2400" dirty="0"/>
          </a:p>
        </p:txBody>
      </p:sp>
      <p:sp>
        <p:nvSpPr>
          <p:cNvPr id="8" name="Date Placeholder 3"/>
          <p:cNvSpPr>
            <a:spLocks noGrp="1"/>
          </p:cNvSpPr>
          <p:nvPr>
            <p:ph type="dt" sz="half" idx="4294967295"/>
          </p:nvPr>
        </p:nvSpPr>
        <p:spPr>
          <a:xfrm>
            <a:off x="1600200" y="64928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defRPr>
            </a:lvl1pPr>
          </a:lstStyle>
          <a:p>
            <a:pPr>
              <a:defRPr/>
            </a:pPr>
            <a:r>
              <a:rPr lang="en-US" dirty="0"/>
              <a:t>5/13/2016</a:t>
            </a:r>
          </a:p>
        </p:txBody>
      </p:sp>
      <p:sp>
        <p:nvSpPr>
          <p:cNvPr id="6" name="Footer Placeholder 4"/>
          <p:cNvSpPr>
            <a:spLocks noGrp="1"/>
          </p:cNvSpPr>
          <p:nvPr>
            <p:ph type="ftr" sz="quarter" idx="4294967295"/>
          </p:nvPr>
        </p:nvSpPr>
        <p:spPr>
          <a:xfrm>
            <a:off x="4419600" y="64928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defRPr>
            </a:lvl1pPr>
          </a:lstStyle>
          <a:p>
            <a:pPr algn="r">
              <a:defRPr/>
            </a:pPr>
            <a:r>
              <a:rPr lang="en-US" dirty="0"/>
              <a:t>2016 Phasor Measurement Applications</a:t>
            </a:r>
          </a:p>
        </p:txBody>
      </p:sp>
    </p:spTree>
    <p:extLst>
      <p:ext uri="{BB962C8B-B14F-4D97-AF65-F5344CB8AC3E}">
        <p14:creationId xmlns:p14="http://schemas.microsoft.com/office/powerpoint/2010/main" val="422070581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Phasor</a:t>
            </a:r>
            <a:r>
              <a:rPr lang="en-US" dirty="0" smtClean="0"/>
              <a:t> Measurement Applications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3446040"/>
              </p:ext>
            </p:extLst>
          </p:nvPr>
        </p:nvGraphicFramePr>
        <p:xfrm>
          <a:off x="457200" y="1600200"/>
          <a:ext cx="8229600" cy="3947160"/>
        </p:xfrm>
        <a:graphic>
          <a:graphicData uri="http://schemas.openxmlformats.org/drawingml/2006/table">
            <a:tbl>
              <a:tblPr firstRow="1" bandRow="1">
                <a:tableStyleId>{F5AB1C69-6EDB-4FF4-983F-18BD219EF322}</a:tableStyleId>
              </a:tblPr>
              <a:tblGrid>
                <a:gridCol w="990600"/>
                <a:gridCol w="4953000"/>
                <a:gridCol w="2286000"/>
              </a:tblGrid>
              <a:tr h="370840">
                <a:tc>
                  <a:txBody>
                    <a:bodyPr/>
                    <a:lstStyle/>
                    <a:p>
                      <a:r>
                        <a:rPr lang="en-US" sz="1800" dirty="0" smtClean="0"/>
                        <a:t>Time</a:t>
                      </a:r>
                      <a:endParaRPr lang="en-US" sz="1800" dirty="0"/>
                    </a:p>
                  </a:txBody>
                  <a:tcPr/>
                </a:tc>
                <a:tc>
                  <a:txBody>
                    <a:bodyPr/>
                    <a:lstStyle/>
                    <a:p>
                      <a:r>
                        <a:rPr lang="en-US" sz="1800" dirty="0" smtClean="0"/>
                        <a:t>Topic</a:t>
                      </a:r>
                      <a:endParaRPr lang="en-US" sz="1800" dirty="0"/>
                    </a:p>
                  </a:txBody>
                  <a:tcPr/>
                </a:tc>
                <a:tc>
                  <a:txBody>
                    <a:bodyPr/>
                    <a:lstStyle/>
                    <a:p>
                      <a:r>
                        <a:rPr lang="en-US" sz="1800" dirty="0" smtClean="0"/>
                        <a:t>Speaker</a:t>
                      </a:r>
                      <a:endParaRPr lang="en-US" sz="1800" dirty="0"/>
                    </a:p>
                  </a:txBody>
                  <a:tcPr/>
                </a:tc>
              </a:tr>
              <a:tr h="370840">
                <a:tc>
                  <a:txBody>
                    <a:bodyPr/>
                    <a:lstStyle/>
                    <a:p>
                      <a:r>
                        <a:rPr lang="en-US" sz="1800" dirty="0" smtClean="0"/>
                        <a:t>5:00pm</a:t>
                      </a:r>
                      <a:endParaRPr lang="en-US" sz="1800" dirty="0"/>
                    </a:p>
                  </a:txBody>
                  <a:tcPr/>
                </a:tc>
                <a:tc>
                  <a:txBody>
                    <a:bodyPr/>
                    <a:lstStyle/>
                    <a:p>
                      <a:r>
                        <a:rPr lang="en-US" sz="1800" dirty="0" smtClean="0"/>
                        <a:t>Pizza &amp; Networking</a:t>
                      </a:r>
                      <a:endParaRPr lang="en-US" sz="18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b="1" dirty="0" smtClean="0"/>
                    </a:p>
                  </a:txBody>
                  <a:tcPr/>
                </a:tc>
              </a:tr>
              <a:tr h="370840">
                <a:tc>
                  <a:txBody>
                    <a:bodyPr/>
                    <a:lstStyle/>
                    <a:p>
                      <a:r>
                        <a:rPr lang="en-US" sz="1800" dirty="0" smtClean="0"/>
                        <a:t>5:15pm</a:t>
                      </a:r>
                      <a:endParaRPr lang="en-US" sz="1800" dirty="0"/>
                    </a:p>
                  </a:txBody>
                  <a:tcPr/>
                </a:tc>
                <a:tc>
                  <a:txBody>
                    <a:bodyPr/>
                    <a:lstStyle/>
                    <a:p>
                      <a:r>
                        <a:rPr lang="en-US" sz="1800" dirty="0" smtClean="0"/>
                        <a:t>IEEE PES, Power System </a:t>
                      </a:r>
                      <a:r>
                        <a:rPr lang="en-US" sz="1800" dirty="0" err="1" smtClean="0"/>
                        <a:t>Phasor</a:t>
                      </a:r>
                      <a:r>
                        <a:rPr lang="en-US" sz="1800" dirty="0" smtClean="0"/>
                        <a:t> fundamentals and VELCO</a:t>
                      </a:r>
                      <a:endParaRPr lang="en-US" sz="1800" b="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Jeff Carrara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VELCO</a:t>
                      </a:r>
                    </a:p>
                  </a:txBody>
                  <a:tcPr/>
                </a:tc>
              </a:tr>
              <a:tr h="370840">
                <a:tc>
                  <a:txBody>
                    <a:bodyPr/>
                    <a:lstStyle/>
                    <a:p>
                      <a:r>
                        <a:rPr lang="en-US" sz="1800" dirty="0" smtClean="0"/>
                        <a:t>5:30pm</a:t>
                      </a:r>
                      <a:endParaRPr lang="en-US" sz="1800" dirty="0"/>
                    </a:p>
                  </a:txBody>
                  <a:tcPr/>
                </a:tc>
                <a:tc>
                  <a:txBody>
                    <a:bodyPr/>
                    <a:lstStyle/>
                    <a:p>
                      <a:r>
                        <a:rPr lang="en-US" sz="1800" dirty="0" smtClean="0"/>
                        <a:t>A Knowledge-based Approach to Situational Awareness for the Power Grid using </a:t>
                      </a:r>
                      <a:r>
                        <a:rPr lang="en-US" sz="1800" dirty="0" err="1" smtClean="0"/>
                        <a:t>Synchrophasors</a:t>
                      </a:r>
                      <a:endParaRPr lang="en-US" sz="18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Chumki</a:t>
                      </a:r>
                      <a:r>
                        <a:rPr lang="en-US" sz="1800" dirty="0" smtClean="0"/>
                        <a:t> </a:t>
                      </a:r>
                      <a:r>
                        <a:rPr lang="en-US" sz="1800" dirty="0" err="1" smtClean="0"/>
                        <a:t>Basu</a:t>
                      </a:r>
                      <a:r>
                        <a:rPr lang="en-US" sz="18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IBM Research</a:t>
                      </a:r>
                    </a:p>
                    <a:p>
                      <a:endParaRPr lang="en-US" sz="1800" b="0" dirty="0"/>
                    </a:p>
                  </a:txBody>
                  <a:tcPr/>
                </a:tc>
              </a:tr>
              <a:tr h="370840">
                <a:tc>
                  <a:txBody>
                    <a:bodyPr/>
                    <a:lstStyle/>
                    <a:p>
                      <a:r>
                        <a:rPr lang="en-US" sz="1800" dirty="0" smtClean="0"/>
                        <a:t>5:50pm</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Statistical Early Warning Signs of Instability in </a:t>
                      </a:r>
                      <a:r>
                        <a:rPr lang="en-US" sz="1800" dirty="0" err="1" smtClean="0"/>
                        <a:t>Synchrophasor</a:t>
                      </a:r>
                      <a:r>
                        <a:rPr lang="en-US" sz="1800" dirty="0" smtClean="0"/>
                        <a:t> Data</a:t>
                      </a:r>
                      <a:endParaRPr lang="en-US" sz="1800" b="0" dirty="0" smtClean="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Paul Hines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UVM</a:t>
                      </a:r>
                    </a:p>
                  </a:txBody>
                  <a:tcPr/>
                </a:tc>
              </a:tr>
              <a:tr h="370840">
                <a:tc>
                  <a:txBody>
                    <a:bodyPr/>
                    <a:lstStyle/>
                    <a:p>
                      <a:r>
                        <a:rPr lang="en-US" sz="1800" dirty="0" smtClean="0"/>
                        <a:t>6:10pm</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ISO New England </a:t>
                      </a:r>
                      <a:r>
                        <a:rPr lang="en-US" sz="1800" dirty="0" err="1" smtClean="0"/>
                        <a:t>Synchrophasor</a:t>
                      </a:r>
                      <a:r>
                        <a:rPr lang="en-US" sz="1800" dirty="0" smtClean="0"/>
                        <a:t> Related Projects</a:t>
                      </a:r>
                      <a:endParaRPr lang="en-US" sz="1800" b="0" dirty="0" smtClean="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“Frankie” </a:t>
                      </a:r>
                      <a:r>
                        <a:rPr lang="en-US" sz="1800" dirty="0" err="1" smtClean="0"/>
                        <a:t>Qiang</a:t>
                      </a:r>
                      <a:r>
                        <a:rPr lang="en-US" sz="1800" dirty="0" smtClean="0"/>
                        <a:t> Zhang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ISO-NE</a:t>
                      </a:r>
                      <a:endParaRPr lang="en-US" sz="1800" b="0" dirty="0" smtClean="0"/>
                    </a:p>
                  </a:txBody>
                  <a:tcPr/>
                </a:tc>
              </a:tr>
              <a:tr h="370840">
                <a:tc>
                  <a:txBody>
                    <a:bodyPr/>
                    <a:lstStyle/>
                    <a:p>
                      <a:r>
                        <a:rPr lang="en-US" sz="1800" dirty="0" smtClean="0"/>
                        <a:t>6:30pm</a:t>
                      </a:r>
                      <a:endParaRPr lang="en-US" sz="1800" dirty="0"/>
                    </a:p>
                  </a:txBody>
                  <a:tcPr/>
                </a:tc>
                <a:tc>
                  <a:txBody>
                    <a:bodyPr/>
                    <a:lstStyle/>
                    <a:p>
                      <a:r>
                        <a:rPr lang="en-US" sz="1800" dirty="0" smtClean="0"/>
                        <a:t>Adjourn</a:t>
                      </a:r>
                      <a:endParaRPr lang="en-US" sz="1800" dirty="0"/>
                    </a:p>
                  </a:txBody>
                  <a:tcPr/>
                </a:tc>
                <a:tc>
                  <a:txBody>
                    <a:bodyPr/>
                    <a:lstStyle/>
                    <a:p>
                      <a:endParaRPr lang="en-US" sz="1800" dirty="0"/>
                    </a:p>
                  </a:txBody>
                  <a:tcPr/>
                </a:tc>
              </a:tr>
            </a:tbl>
          </a:graphicData>
        </a:graphic>
      </p:graphicFrame>
      <p:sp>
        <p:nvSpPr>
          <p:cNvPr id="4" name="Date Placeholder 3"/>
          <p:cNvSpPr>
            <a:spLocks noGrp="1"/>
          </p:cNvSpPr>
          <p:nvPr>
            <p:ph type="dt" sz="half" idx="10"/>
          </p:nvPr>
        </p:nvSpPr>
        <p:spPr/>
        <p:txBody>
          <a:bodyPr/>
          <a:lstStyle/>
          <a:p>
            <a:pPr>
              <a:defRPr/>
            </a:pPr>
            <a:fld id="{3CE9210D-B2F4-47D1-8FEE-41594F049A06}" type="datetime1">
              <a:rPr lang="en-US" smtClean="0"/>
              <a:pPr>
                <a:defRPr/>
              </a:pPr>
              <a:t>10/11/2016</a:t>
            </a:fld>
            <a:endParaRPr lang="en-US"/>
          </a:p>
        </p:txBody>
      </p:sp>
      <p:sp>
        <p:nvSpPr>
          <p:cNvPr id="6" name="Slide Number Placeholder 5"/>
          <p:cNvSpPr>
            <a:spLocks noGrp="1"/>
          </p:cNvSpPr>
          <p:nvPr>
            <p:ph type="sldNum" sz="quarter" idx="12"/>
          </p:nvPr>
        </p:nvSpPr>
        <p:spPr/>
        <p:txBody>
          <a:bodyPr/>
          <a:lstStyle/>
          <a:p>
            <a:pPr>
              <a:defRPr/>
            </a:pPr>
            <a:fld id="{2FFE4B61-D119-4C2A-B0FD-8BB9E4349C88}" type="slidenum">
              <a:rPr lang="en-US" smtClean="0"/>
              <a:pPr>
                <a:defRPr/>
              </a:pPr>
              <a:t>5</a:t>
            </a:fld>
            <a:endParaRPr lang="en-US" dirty="0"/>
          </a:p>
        </p:txBody>
      </p:sp>
      <p:sp>
        <p:nvSpPr>
          <p:cNvPr id="8" name="Title 1"/>
          <p:cNvSpPr txBox="1">
            <a:spLocks/>
          </p:cNvSpPr>
          <p:nvPr/>
        </p:nvSpPr>
        <p:spPr bwMode="auto">
          <a:xfrm>
            <a:off x="457200" y="990600"/>
            <a:ext cx="8229600" cy="579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Tonight’s Agenda</a:t>
            </a:r>
            <a:endParaRPr lang="en-US" sz="3200" dirty="0"/>
          </a:p>
        </p:txBody>
      </p:sp>
      <p:sp>
        <p:nvSpPr>
          <p:cNvPr id="9" name="Footer Placeholder 4"/>
          <p:cNvSpPr>
            <a:spLocks noGrp="1"/>
          </p:cNvSpPr>
          <p:nvPr>
            <p:ph type="ftr" sz="quarter" idx="4294967295"/>
          </p:nvPr>
        </p:nvSpPr>
        <p:spPr>
          <a:xfrm>
            <a:off x="4419600" y="64928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defRPr>
            </a:lvl1pPr>
          </a:lstStyle>
          <a:p>
            <a:pPr algn="r">
              <a:defRPr/>
            </a:pPr>
            <a:r>
              <a:rPr lang="en-US" dirty="0"/>
              <a:t>2016 Phasor Measurement Applications</a:t>
            </a:r>
          </a:p>
        </p:txBody>
      </p:sp>
    </p:spTree>
    <p:extLst>
      <p:ext uri="{BB962C8B-B14F-4D97-AF65-F5344CB8AC3E}">
        <p14:creationId xmlns:p14="http://schemas.microsoft.com/office/powerpoint/2010/main" val="892298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Traditional Telemetry &amp; SCADA</a:t>
            </a:r>
            <a:endParaRPr lang="en-US" dirty="0"/>
          </a:p>
        </p:txBody>
      </p:sp>
      <p:sp>
        <p:nvSpPr>
          <p:cNvPr id="3" name="Content Placeholder 2"/>
          <p:cNvSpPr>
            <a:spLocks noGrp="1"/>
          </p:cNvSpPr>
          <p:nvPr>
            <p:ph idx="1"/>
          </p:nvPr>
        </p:nvSpPr>
        <p:spPr/>
        <p:txBody>
          <a:bodyPr/>
          <a:lstStyle/>
          <a:p>
            <a:r>
              <a:rPr lang="en-US" sz="2800" dirty="0" smtClean="0"/>
              <a:t>Supervisory Control And Data Acquisition (SCADA)</a:t>
            </a:r>
          </a:p>
          <a:p>
            <a:pPr lvl="1"/>
            <a:r>
              <a:rPr lang="en-US" sz="2400" dirty="0" smtClean="0"/>
              <a:t>Control Center polling information from many remote sites </a:t>
            </a:r>
            <a:r>
              <a:rPr lang="en-US" sz="2400" u="sng" dirty="0" smtClean="0"/>
              <a:t>every 2 seconds</a:t>
            </a:r>
          </a:p>
          <a:p>
            <a:pPr lvl="1"/>
            <a:r>
              <a:rPr lang="en-US" sz="2400" u="sng" dirty="0" smtClean="0"/>
              <a:t>Magnitude</a:t>
            </a:r>
            <a:r>
              <a:rPr lang="en-US" sz="2400" dirty="0" smtClean="0"/>
              <a:t> of Watts/VARs (kilo/Mega), Voltage (kV), Amps, Frequency (Hz) – analog </a:t>
            </a:r>
            <a:r>
              <a:rPr lang="en-US" sz="2400" dirty="0" err="1" smtClean="0"/>
              <a:t>vs</a:t>
            </a:r>
            <a:r>
              <a:rPr lang="en-US" sz="2400" dirty="0" smtClean="0"/>
              <a:t> digital transducers or relays</a:t>
            </a:r>
          </a:p>
          <a:p>
            <a:pPr lvl="1"/>
            <a:r>
              <a:rPr lang="en-US" sz="2400" u="sng" dirty="0" smtClean="0"/>
              <a:t>Status</a:t>
            </a:r>
            <a:r>
              <a:rPr lang="en-US" sz="2400" dirty="0" smtClean="0"/>
              <a:t> of circuit breakers &amp; disconnects (open/closed)</a:t>
            </a:r>
          </a:p>
          <a:p>
            <a:pPr lvl="1"/>
            <a:r>
              <a:rPr lang="en-US" sz="2400" dirty="0" smtClean="0"/>
              <a:t>Status &amp; Alarms of main circuit equipment as well as protection, monitoring &amp; control systems</a:t>
            </a:r>
          </a:p>
          <a:p>
            <a:pPr lvl="1"/>
            <a:r>
              <a:rPr lang="en-US" sz="2400" u="sng" dirty="0" smtClean="0"/>
              <a:t>Control</a:t>
            </a:r>
            <a:r>
              <a:rPr lang="en-US" sz="2400" dirty="0" smtClean="0"/>
              <a:t>: open/close of breakers/disconnects, voltage control by transformer tap change, capacitor/reactor switching or set-point of dynamic VAR facilities &amp; block/restore automatic reclosing</a:t>
            </a:r>
            <a:endParaRPr lang="en-US" sz="2400" dirty="0"/>
          </a:p>
        </p:txBody>
      </p:sp>
      <p:sp>
        <p:nvSpPr>
          <p:cNvPr id="4" name="Date Placeholder 3"/>
          <p:cNvSpPr>
            <a:spLocks noGrp="1"/>
          </p:cNvSpPr>
          <p:nvPr>
            <p:ph type="dt" sz="half" idx="10"/>
          </p:nvPr>
        </p:nvSpPr>
        <p:spPr/>
        <p:txBody>
          <a:bodyPr/>
          <a:lstStyle/>
          <a:p>
            <a:pPr>
              <a:defRPr/>
            </a:pPr>
            <a:fld id="{3CE9210D-B2F4-47D1-8FEE-41594F049A06}" type="datetime1">
              <a:rPr lang="en-US" smtClean="0"/>
              <a:pPr>
                <a:defRPr/>
              </a:pPr>
              <a:t>10/11/2016</a:t>
            </a:fld>
            <a:endParaRPr lang="en-US"/>
          </a:p>
        </p:txBody>
      </p:sp>
      <p:sp>
        <p:nvSpPr>
          <p:cNvPr id="6" name="Slide Number Placeholder 5"/>
          <p:cNvSpPr>
            <a:spLocks noGrp="1"/>
          </p:cNvSpPr>
          <p:nvPr>
            <p:ph type="sldNum" sz="quarter" idx="12"/>
          </p:nvPr>
        </p:nvSpPr>
        <p:spPr/>
        <p:txBody>
          <a:bodyPr/>
          <a:lstStyle/>
          <a:p>
            <a:pPr>
              <a:defRPr/>
            </a:pPr>
            <a:fld id="{2FFE4B61-D119-4C2A-B0FD-8BB9E4349C88}" type="slidenum">
              <a:rPr lang="en-US" smtClean="0"/>
              <a:pPr>
                <a:defRPr/>
              </a:pPr>
              <a:t>6</a:t>
            </a:fld>
            <a:endParaRPr lang="en-US" dirty="0"/>
          </a:p>
        </p:txBody>
      </p:sp>
      <p:sp>
        <p:nvSpPr>
          <p:cNvPr id="7" name="Footer Placeholder 4"/>
          <p:cNvSpPr>
            <a:spLocks noGrp="1"/>
          </p:cNvSpPr>
          <p:nvPr>
            <p:ph type="ftr" sz="quarter" idx="4294967295"/>
          </p:nvPr>
        </p:nvSpPr>
        <p:spPr>
          <a:xfrm>
            <a:off x="4419600" y="64928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defRPr>
            </a:lvl1pPr>
          </a:lstStyle>
          <a:p>
            <a:pPr algn="r">
              <a:defRPr/>
            </a:pPr>
            <a:r>
              <a:rPr lang="en-US" dirty="0"/>
              <a:t>2016 Phasor Measurement Applications</a:t>
            </a:r>
          </a:p>
        </p:txBody>
      </p:sp>
    </p:spTree>
    <p:extLst>
      <p:ext uri="{BB962C8B-B14F-4D97-AF65-F5344CB8AC3E}">
        <p14:creationId xmlns:p14="http://schemas.microsoft.com/office/powerpoint/2010/main" val="342469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Traditional State Estimator</a:t>
            </a:r>
            <a:endParaRPr lang="en-US" dirty="0"/>
          </a:p>
        </p:txBody>
      </p:sp>
      <p:sp>
        <p:nvSpPr>
          <p:cNvPr id="3" name="Content Placeholder 2"/>
          <p:cNvSpPr>
            <a:spLocks noGrp="1"/>
          </p:cNvSpPr>
          <p:nvPr>
            <p:ph idx="1"/>
          </p:nvPr>
        </p:nvSpPr>
        <p:spPr/>
        <p:txBody>
          <a:bodyPr/>
          <a:lstStyle/>
          <a:p>
            <a:r>
              <a:rPr lang="en-US" sz="2800" dirty="0"/>
              <a:t>Inputs:</a:t>
            </a:r>
          </a:p>
          <a:p>
            <a:pPr lvl="1"/>
            <a:r>
              <a:rPr lang="en-US" sz="2400" dirty="0" smtClean="0"/>
              <a:t>Network Model (impedances and connections)</a:t>
            </a:r>
          </a:p>
          <a:p>
            <a:pPr lvl="1"/>
            <a:r>
              <a:rPr lang="en-US" sz="2400" dirty="0" smtClean="0"/>
              <a:t>Measurement magnitudes (Real &amp; Reactive Power, Voltage &amp; maybe current)</a:t>
            </a:r>
          </a:p>
          <a:p>
            <a:pPr lvl="1"/>
            <a:r>
              <a:rPr lang="en-US" sz="2400" dirty="0" smtClean="0"/>
              <a:t>Circuit breaker or disconnect switch statuses</a:t>
            </a:r>
          </a:p>
          <a:p>
            <a:r>
              <a:rPr lang="en-US" sz="2800" dirty="0" smtClean="0"/>
              <a:t>Modeling is Iterative: Time &amp; Risk of Divergence</a:t>
            </a:r>
          </a:p>
          <a:p>
            <a:r>
              <a:rPr lang="en-US" sz="2800" dirty="0" smtClean="0"/>
              <a:t>Results:</a:t>
            </a:r>
          </a:p>
          <a:p>
            <a:pPr lvl="1"/>
            <a:r>
              <a:rPr lang="en-US" sz="2400" dirty="0" smtClean="0"/>
              <a:t>Voltage &amp; Current Phasors (magnitude &amp; angles)</a:t>
            </a:r>
          </a:p>
          <a:p>
            <a:pPr lvl="1"/>
            <a:r>
              <a:rPr lang="en-US" sz="2400" dirty="0" smtClean="0"/>
              <a:t>Power Flow (Real &amp; </a:t>
            </a:r>
            <a:r>
              <a:rPr lang="en-US" sz="2400" i="1" dirty="0" smtClean="0">
                <a:solidFill>
                  <a:schemeClr val="accent2">
                    <a:lumMod val="50000"/>
                  </a:schemeClr>
                </a:solidFill>
              </a:rPr>
              <a:t>Reactive</a:t>
            </a:r>
            <a:r>
              <a:rPr lang="en-US" sz="2400" dirty="0" smtClean="0"/>
              <a:t>)</a:t>
            </a:r>
          </a:p>
          <a:p>
            <a:pPr lvl="1"/>
            <a:r>
              <a:rPr lang="en-US" sz="2400" dirty="0" smtClean="0"/>
              <a:t>Determination of Flawed Measurements, Network Impedances or Breaker/Disconnect Statuses</a:t>
            </a:r>
            <a:endParaRPr lang="en-US" sz="2400" dirty="0"/>
          </a:p>
        </p:txBody>
      </p:sp>
      <p:sp>
        <p:nvSpPr>
          <p:cNvPr id="4" name="Date Placeholder 3"/>
          <p:cNvSpPr>
            <a:spLocks noGrp="1"/>
          </p:cNvSpPr>
          <p:nvPr>
            <p:ph type="dt" sz="half" idx="10"/>
          </p:nvPr>
        </p:nvSpPr>
        <p:spPr/>
        <p:txBody>
          <a:bodyPr/>
          <a:lstStyle/>
          <a:p>
            <a:pPr>
              <a:defRPr/>
            </a:pPr>
            <a:fld id="{3CE9210D-B2F4-47D1-8FEE-41594F049A06}" type="datetime1">
              <a:rPr lang="en-US" smtClean="0">
                <a:solidFill>
                  <a:prstClr val="white"/>
                </a:solidFill>
              </a:rPr>
              <a:pPr>
                <a:defRPr/>
              </a:pPr>
              <a:t>10/11/2016</a:t>
            </a:fld>
            <a:endParaRPr lang="en-US" dirty="0">
              <a:solidFill>
                <a:prstClr val="white"/>
              </a:solidFill>
            </a:endParaRPr>
          </a:p>
        </p:txBody>
      </p:sp>
      <p:sp>
        <p:nvSpPr>
          <p:cNvPr id="6" name="Slide Number Placeholder 5"/>
          <p:cNvSpPr>
            <a:spLocks noGrp="1"/>
          </p:cNvSpPr>
          <p:nvPr>
            <p:ph type="sldNum" sz="quarter" idx="12"/>
          </p:nvPr>
        </p:nvSpPr>
        <p:spPr/>
        <p:txBody>
          <a:bodyPr/>
          <a:lstStyle/>
          <a:p>
            <a:pPr>
              <a:defRPr/>
            </a:pPr>
            <a:fld id="{2FFE4B61-D119-4C2A-B0FD-8BB9E4349C88}" type="slidenum">
              <a:rPr lang="en-US" smtClean="0">
                <a:solidFill>
                  <a:prstClr val="black">
                    <a:tint val="75000"/>
                  </a:prstClr>
                </a:solidFill>
              </a:rPr>
              <a:pPr>
                <a:defRPr/>
              </a:pPr>
              <a:t>7</a:t>
            </a:fld>
            <a:endParaRPr lang="en-US" dirty="0">
              <a:solidFill>
                <a:prstClr val="black">
                  <a:tint val="75000"/>
                </a:prstClr>
              </a:solidFill>
            </a:endParaRPr>
          </a:p>
        </p:txBody>
      </p:sp>
      <p:sp>
        <p:nvSpPr>
          <p:cNvPr id="7" name="Footer Placeholder 4"/>
          <p:cNvSpPr>
            <a:spLocks noGrp="1"/>
          </p:cNvSpPr>
          <p:nvPr>
            <p:ph type="ftr" sz="quarter" idx="4294967295"/>
          </p:nvPr>
        </p:nvSpPr>
        <p:spPr>
          <a:xfrm>
            <a:off x="4419600" y="64928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defRPr>
            </a:lvl1pPr>
          </a:lstStyle>
          <a:p>
            <a:pPr algn="r">
              <a:defRPr/>
            </a:pPr>
            <a:r>
              <a:rPr lang="en-US" dirty="0"/>
              <a:t>2016 Phasor Measurement Applications</a:t>
            </a:r>
          </a:p>
        </p:txBody>
      </p:sp>
    </p:spTree>
    <p:extLst>
      <p:ext uri="{BB962C8B-B14F-4D97-AF65-F5344CB8AC3E}">
        <p14:creationId xmlns:p14="http://schemas.microsoft.com/office/powerpoint/2010/main" val="3752807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Phasors</a:t>
            </a:r>
            <a:endParaRPr lang="en-US" dirty="0"/>
          </a:p>
        </p:txBody>
      </p:sp>
      <p:sp>
        <p:nvSpPr>
          <p:cNvPr id="3" name="Content Placeholder 2"/>
          <p:cNvSpPr>
            <a:spLocks noGrp="1"/>
          </p:cNvSpPr>
          <p:nvPr>
            <p:ph idx="1"/>
          </p:nvPr>
        </p:nvSpPr>
        <p:spPr>
          <a:xfrm>
            <a:off x="457200" y="1600200"/>
            <a:ext cx="8229600" cy="4525963"/>
          </a:xfrm>
        </p:spPr>
        <p:txBody>
          <a:bodyPr/>
          <a:lstStyle/>
          <a:p>
            <a:r>
              <a:rPr lang="en-US" sz="2400" dirty="0" smtClean="0"/>
              <a:t>A </a:t>
            </a:r>
            <a:r>
              <a:rPr lang="en-US" sz="2400" b="1" dirty="0"/>
              <a:t>phasor</a:t>
            </a:r>
            <a:r>
              <a:rPr lang="en-US" sz="2400" dirty="0"/>
              <a:t> is a complex number </a:t>
            </a:r>
            <a:r>
              <a:rPr lang="en-US" sz="2400" dirty="0" smtClean="0"/>
              <a:t>(</a:t>
            </a:r>
            <a:r>
              <a:rPr lang="en-US" sz="2400" dirty="0" err="1" smtClean="0">
                <a:solidFill>
                  <a:srgbClr val="0070C0"/>
                </a:solidFill>
              </a:rPr>
              <a:t>a</a:t>
            </a:r>
            <a:r>
              <a:rPr lang="en-US" sz="2400" dirty="0" err="1" smtClean="0"/>
              <a:t>+j</a:t>
            </a:r>
            <a:r>
              <a:rPr lang="en-US" sz="2400" dirty="0" err="1" smtClean="0">
                <a:solidFill>
                  <a:srgbClr val="00B050"/>
                </a:solidFill>
              </a:rPr>
              <a:t>b</a:t>
            </a:r>
            <a:r>
              <a:rPr lang="en-US" sz="2400" dirty="0" smtClean="0"/>
              <a:t>) representing </a:t>
            </a:r>
            <a:r>
              <a:rPr lang="en-US" sz="2400" dirty="0"/>
              <a:t>a sinusoidal function whose </a:t>
            </a:r>
            <a:r>
              <a:rPr lang="en-US" sz="2400" dirty="0" smtClean="0"/>
              <a:t>magnitude (M), </a:t>
            </a:r>
            <a:r>
              <a:rPr lang="en-US" sz="2400" dirty="0"/>
              <a:t>angular frequency (ω), and initial phase (θ</a:t>
            </a:r>
            <a:r>
              <a:rPr lang="en-US" sz="2400" dirty="0" smtClean="0"/>
              <a:t>) are time-invariant.</a:t>
            </a:r>
          </a:p>
          <a:p>
            <a:r>
              <a:rPr lang="en-US" sz="2400" dirty="0" smtClean="0"/>
              <a:t> </a:t>
            </a:r>
            <a:r>
              <a:rPr lang="en-US" sz="2400" dirty="0" err="1" smtClean="0">
                <a:solidFill>
                  <a:srgbClr val="FF0000"/>
                </a:solidFill>
              </a:rPr>
              <a:t>Ph</a:t>
            </a:r>
            <a:r>
              <a:rPr lang="en-US" sz="2400" dirty="0" smtClean="0">
                <a:solidFill>
                  <a:srgbClr val="FF0000"/>
                </a:solidFill>
              </a:rPr>
              <a:t>(t)</a:t>
            </a:r>
            <a:r>
              <a:rPr lang="en-US" sz="2400" dirty="0" smtClean="0"/>
              <a:t> = M*[</a:t>
            </a:r>
            <a:r>
              <a:rPr lang="en-US" sz="2400" dirty="0" err="1" smtClean="0">
                <a:solidFill>
                  <a:srgbClr val="0070C0"/>
                </a:solidFill>
              </a:rPr>
              <a:t>cos</a:t>
            </a:r>
            <a:r>
              <a:rPr lang="en-US" sz="2400" dirty="0" smtClean="0">
                <a:solidFill>
                  <a:srgbClr val="0070C0"/>
                </a:solidFill>
              </a:rPr>
              <a:t>(</a:t>
            </a:r>
            <a:r>
              <a:rPr lang="en-US" sz="2400" dirty="0" err="1" smtClean="0">
                <a:solidFill>
                  <a:srgbClr val="0070C0"/>
                </a:solidFill>
              </a:rPr>
              <a:t>ωt+θ</a:t>
            </a:r>
            <a:r>
              <a:rPr lang="en-US" sz="2400" dirty="0" smtClean="0">
                <a:solidFill>
                  <a:srgbClr val="0070C0"/>
                </a:solidFill>
              </a:rPr>
              <a:t>) </a:t>
            </a:r>
            <a:r>
              <a:rPr lang="en-US" sz="2400" dirty="0" smtClean="0"/>
              <a:t>+ j </a:t>
            </a:r>
            <a:r>
              <a:rPr lang="en-US" sz="2400" dirty="0" smtClean="0">
                <a:solidFill>
                  <a:srgbClr val="00B050"/>
                </a:solidFill>
              </a:rPr>
              <a:t>sin</a:t>
            </a:r>
            <a:r>
              <a:rPr lang="en-US" sz="2400" dirty="0">
                <a:solidFill>
                  <a:srgbClr val="00B050"/>
                </a:solidFill>
              </a:rPr>
              <a:t>(</a:t>
            </a:r>
            <a:r>
              <a:rPr lang="en-US" sz="2400" dirty="0" err="1">
                <a:solidFill>
                  <a:srgbClr val="00B050"/>
                </a:solidFill>
              </a:rPr>
              <a:t>ωt+θ</a:t>
            </a:r>
            <a:r>
              <a:rPr lang="en-US" sz="2400" dirty="0">
                <a:solidFill>
                  <a:srgbClr val="00B050"/>
                </a:solidFill>
              </a:rPr>
              <a:t>)</a:t>
            </a:r>
            <a:r>
              <a:rPr lang="en-US" sz="2400" dirty="0"/>
              <a:t> </a:t>
            </a:r>
            <a:r>
              <a:rPr lang="en-US" sz="2400" dirty="0" smtClean="0"/>
              <a:t>]</a:t>
            </a:r>
          </a:p>
          <a:p>
            <a:r>
              <a:rPr lang="en-US" sz="2400" dirty="0" smtClean="0"/>
              <a:t>A phasor in polar/rectangular form has </a:t>
            </a:r>
            <a:r>
              <a:rPr lang="en-US" sz="2400" dirty="0" err="1" smtClean="0"/>
              <a:t>ccw</a:t>
            </a:r>
            <a:r>
              <a:rPr lang="en-US" sz="2400" dirty="0" smtClean="0"/>
              <a:t> rotation where the real component is shown +/- x and imaginary +/- y</a:t>
            </a:r>
          </a:p>
        </p:txBody>
      </p:sp>
      <p:sp>
        <p:nvSpPr>
          <p:cNvPr id="4" name="Date Placeholder 3"/>
          <p:cNvSpPr>
            <a:spLocks noGrp="1"/>
          </p:cNvSpPr>
          <p:nvPr>
            <p:ph type="dt" sz="half" idx="10"/>
          </p:nvPr>
        </p:nvSpPr>
        <p:spPr/>
        <p:txBody>
          <a:bodyPr/>
          <a:lstStyle/>
          <a:p>
            <a:pPr>
              <a:defRPr/>
            </a:pPr>
            <a:fld id="{3CE9210D-B2F4-47D1-8FEE-41594F049A06}" type="datetime1">
              <a:rPr lang="en-US" smtClean="0"/>
              <a:pPr>
                <a:defRPr/>
              </a:pPr>
              <a:t>10/11/2016</a:t>
            </a:fld>
            <a:endParaRPr lang="en-US"/>
          </a:p>
        </p:txBody>
      </p:sp>
      <p:sp>
        <p:nvSpPr>
          <p:cNvPr id="6" name="Slide Number Placeholder 5"/>
          <p:cNvSpPr>
            <a:spLocks noGrp="1"/>
          </p:cNvSpPr>
          <p:nvPr>
            <p:ph type="sldNum" sz="quarter" idx="12"/>
          </p:nvPr>
        </p:nvSpPr>
        <p:spPr/>
        <p:txBody>
          <a:bodyPr/>
          <a:lstStyle/>
          <a:p>
            <a:pPr>
              <a:defRPr/>
            </a:pPr>
            <a:fld id="{2FFE4B61-D119-4C2A-B0FD-8BB9E4349C88}" type="slidenum">
              <a:rPr lang="en-US" smtClean="0"/>
              <a:pPr>
                <a:defRPr/>
              </a:pPr>
              <a:t>8</a:t>
            </a:fld>
            <a:endParaRPr lang="en-US" dirty="0"/>
          </a:p>
        </p:txBody>
      </p:sp>
      <p:grpSp>
        <p:nvGrpSpPr>
          <p:cNvPr id="23" name="Group 22"/>
          <p:cNvGrpSpPr/>
          <p:nvPr/>
        </p:nvGrpSpPr>
        <p:grpSpPr>
          <a:xfrm>
            <a:off x="952500" y="4038600"/>
            <a:ext cx="7239000" cy="2133600"/>
            <a:chOff x="1219200" y="4267200"/>
            <a:chExt cx="7505700" cy="2101016"/>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267200"/>
              <a:ext cx="7505700" cy="2101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a:xfrm>
              <a:off x="5105400" y="4894938"/>
              <a:ext cx="7620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05400" y="4666338"/>
              <a:ext cx="533400" cy="215444"/>
            </a:xfrm>
            <a:prstGeom prst="rect">
              <a:avLst/>
            </a:prstGeom>
            <a:noFill/>
          </p:spPr>
          <p:txBody>
            <a:bodyPr wrap="square" rtlCol="0">
              <a:spAutoFit/>
            </a:bodyPr>
            <a:lstStyle/>
            <a:p>
              <a:r>
                <a:rPr lang="en-US" sz="800" b="1" dirty="0" smtClean="0"/>
                <a:t>t or Ø</a:t>
              </a:r>
              <a:endParaRPr lang="en-US" sz="800" b="1" dirty="0"/>
            </a:p>
          </p:txBody>
        </p:sp>
        <p:cxnSp>
          <p:nvCxnSpPr>
            <p:cNvPr id="17" name="Curved Connector 16"/>
            <p:cNvCxnSpPr/>
            <p:nvPr/>
          </p:nvCxnSpPr>
          <p:spPr>
            <a:xfrm rot="10800000">
              <a:off x="2438400" y="4882466"/>
              <a:ext cx="304800" cy="241756"/>
            </a:xfrm>
            <a:prstGeom prst="curvedConnector3">
              <a:avLst>
                <a:gd name="adj1" fmla="val -1724"/>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529686" y="4707273"/>
              <a:ext cx="533400" cy="215444"/>
            </a:xfrm>
            <a:prstGeom prst="rect">
              <a:avLst/>
            </a:prstGeom>
            <a:noFill/>
          </p:spPr>
          <p:txBody>
            <a:bodyPr wrap="square" rtlCol="0">
              <a:spAutoFit/>
            </a:bodyPr>
            <a:lstStyle/>
            <a:p>
              <a:r>
                <a:rPr lang="en-US" sz="800" b="1" dirty="0" smtClean="0"/>
                <a:t>t or Ø</a:t>
              </a:r>
              <a:endParaRPr lang="en-US" sz="800" b="1" dirty="0"/>
            </a:p>
          </p:txBody>
        </p:sp>
      </p:grpSp>
      <p:sp>
        <p:nvSpPr>
          <p:cNvPr id="13" name="Footer Placeholder 4"/>
          <p:cNvSpPr>
            <a:spLocks noGrp="1"/>
          </p:cNvSpPr>
          <p:nvPr>
            <p:ph type="ftr" sz="quarter" idx="4294967295"/>
          </p:nvPr>
        </p:nvSpPr>
        <p:spPr>
          <a:xfrm>
            <a:off x="4419600" y="64928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defRPr>
            </a:lvl1pPr>
          </a:lstStyle>
          <a:p>
            <a:pPr algn="r">
              <a:defRPr/>
            </a:pPr>
            <a:r>
              <a:rPr lang="en-US" dirty="0"/>
              <a:t>2016 Phasor Measurement Applications</a:t>
            </a:r>
          </a:p>
        </p:txBody>
      </p:sp>
    </p:spTree>
    <p:extLst>
      <p:ext uri="{BB962C8B-B14F-4D97-AF65-F5344CB8AC3E}">
        <p14:creationId xmlns:p14="http://schemas.microsoft.com/office/powerpoint/2010/main" val="534769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System Phasors</a:t>
            </a:r>
            <a:endParaRPr lang="en-US" dirty="0"/>
          </a:p>
        </p:txBody>
      </p:sp>
      <p:sp>
        <p:nvSpPr>
          <p:cNvPr id="3" name="Content Placeholder 2"/>
          <p:cNvSpPr>
            <a:spLocks noGrp="1"/>
          </p:cNvSpPr>
          <p:nvPr>
            <p:ph idx="1"/>
          </p:nvPr>
        </p:nvSpPr>
        <p:spPr>
          <a:xfrm>
            <a:off x="457200" y="1600200"/>
            <a:ext cx="8229600" cy="4525963"/>
          </a:xfrm>
        </p:spPr>
        <p:txBody>
          <a:bodyPr/>
          <a:lstStyle/>
          <a:p>
            <a:r>
              <a:rPr lang="en-US" sz="2000" dirty="0" smtClean="0"/>
              <a:t>In T&amp;D many devices are measuring voltage and current (real) values over time and determining their phasors.</a:t>
            </a:r>
          </a:p>
          <a:p>
            <a:endParaRPr lang="en-US" sz="2000" dirty="0"/>
          </a:p>
          <a:p>
            <a:endParaRPr lang="en-US" sz="2000" dirty="0" smtClean="0"/>
          </a:p>
          <a:p>
            <a:endParaRPr lang="en-US" sz="2000" dirty="0" smtClean="0"/>
          </a:p>
          <a:p>
            <a:endParaRPr lang="en-US" sz="2000" dirty="0"/>
          </a:p>
          <a:p>
            <a:endParaRPr lang="en-US" sz="1200" dirty="0" smtClean="0"/>
          </a:p>
          <a:p>
            <a:r>
              <a:rPr lang="en-US" sz="2000" dirty="0" smtClean="0"/>
              <a:t>While analog transducers convert the power (magnitude) to SCADA, digital (microprocessor) meters and relays convert these values into phasors in phase domain and sequence* domain</a:t>
            </a:r>
          </a:p>
          <a:p>
            <a:r>
              <a:rPr lang="en-US" sz="2000" dirty="0" smtClean="0"/>
              <a:t>In the past digital relays would only use the phasors for its own operation and may record this information for a fault. Original relay records may include 4 data points per cycle (16.7ms), then 16 samples per cycle (shown above). Modern devices, especially DFRs &amp; PMUs sample even faster</a:t>
            </a:r>
          </a:p>
        </p:txBody>
      </p:sp>
      <p:sp>
        <p:nvSpPr>
          <p:cNvPr id="4" name="Date Placeholder 3"/>
          <p:cNvSpPr>
            <a:spLocks noGrp="1"/>
          </p:cNvSpPr>
          <p:nvPr>
            <p:ph type="dt" sz="half" idx="10"/>
          </p:nvPr>
        </p:nvSpPr>
        <p:spPr/>
        <p:txBody>
          <a:bodyPr/>
          <a:lstStyle/>
          <a:p>
            <a:pPr>
              <a:defRPr/>
            </a:pPr>
            <a:fld id="{3CE9210D-B2F4-47D1-8FEE-41594F049A06}" type="datetime1">
              <a:rPr lang="en-US" smtClean="0"/>
              <a:pPr>
                <a:defRPr/>
              </a:pPr>
              <a:t>10/11/2016</a:t>
            </a:fld>
            <a:endParaRPr lang="en-US"/>
          </a:p>
        </p:txBody>
      </p:sp>
      <p:sp>
        <p:nvSpPr>
          <p:cNvPr id="6" name="Slide Number Placeholder 5"/>
          <p:cNvSpPr>
            <a:spLocks noGrp="1"/>
          </p:cNvSpPr>
          <p:nvPr>
            <p:ph type="sldNum" sz="quarter" idx="12"/>
          </p:nvPr>
        </p:nvSpPr>
        <p:spPr/>
        <p:txBody>
          <a:bodyPr/>
          <a:lstStyle/>
          <a:p>
            <a:pPr>
              <a:defRPr/>
            </a:pPr>
            <a:fld id="{2FFE4B61-D119-4C2A-B0FD-8BB9E4349C88}" type="slidenum">
              <a:rPr lang="en-US" smtClean="0"/>
              <a:pPr>
                <a:defRPr/>
              </a:pPr>
              <a:t>9</a:t>
            </a:fld>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304251"/>
            <a:ext cx="5700713" cy="165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4"/>
          <p:cNvSpPr>
            <a:spLocks noGrp="1"/>
          </p:cNvSpPr>
          <p:nvPr>
            <p:ph type="ftr" sz="quarter" idx="4294967295"/>
          </p:nvPr>
        </p:nvSpPr>
        <p:spPr>
          <a:xfrm>
            <a:off x="4419600" y="64928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defRPr>
            </a:lvl1pPr>
          </a:lstStyle>
          <a:p>
            <a:pPr algn="r">
              <a:defRPr/>
            </a:pPr>
            <a:r>
              <a:rPr lang="en-US" dirty="0"/>
              <a:t>2016 Phasor Measurement Applications</a:t>
            </a:r>
          </a:p>
        </p:txBody>
      </p:sp>
    </p:spTree>
    <p:extLst>
      <p:ext uri="{BB962C8B-B14F-4D97-AF65-F5344CB8AC3E}">
        <p14:creationId xmlns:p14="http://schemas.microsoft.com/office/powerpoint/2010/main" val="141159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0-IEEE-PES-Template-Office07-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2010-IEEE-PES-Template-Office07-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2010-IEEE-PES-Template-Office07-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9DAA128D-7ADD-40BB-8F4B-B72CE3530FF9}">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2010-IEEE-PES-Template-Office07-V2</Template>
  <TotalTime>3065</TotalTime>
  <Words>1344</Words>
  <Application>Microsoft Office PowerPoint</Application>
  <PresentationFormat>On-screen Show (4:3)</PresentationFormat>
  <Paragraphs>227</Paragraphs>
  <Slides>17</Slides>
  <Notes>8</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2010-IEEE-PES-Template-Office07-V2</vt:lpstr>
      <vt:lpstr>1_2010-IEEE-PES-Template-Office07-V2</vt:lpstr>
      <vt:lpstr>2_2010-IEEE-PES-Template-Office07-V2</vt:lpstr>
      <vt:lpstr>PowerPoint Presentation</vt:lpstr>
      <vt:lpstr>IEEE PES Green Mountain Section Contacts</vt:lpstr>
      <vt:lpstr>Summary of Last Year </vt:lpstr>
      <vt:lpstr>This Year, 2016 </vt:lpstr>
      <vt:lpstr>Phasor Measurement Applications</vt:lpstr>
      <vt:lpstr>Traditional Telemetry &amp; SCADA</vt:lpstr>
      <vt:lpstr>Traditional State Estimator</vt:lpstr>
      <vt:lpstr>Phasors</vt:lpstr>
      <vt:lpstr>Power System Phasors</vt:lpstr>
      <vt:lpstr>Power System Phasors</vt:lpstr>
      <vt:lpstr>Accuracy</vt:lpstr>
      <vt:lpstr>Communications</vt:lpstr>
      <vt:lpstr>Phasor Devices &amp; Network</vt:lpstr>
      <vt:lpstr>Phasor Application Summary</vt:lpstr>
      <vt:lpstr>PMU Installations in VT</vt:lpstr>
      <vt:lpstr>Potential Phasor Applications in VT</vt:lpstr>
      <vt:lpstr>Questions?</vt:lpstr>
    </vt:vector>
  </TitlesOfParts>
  <Company>IEEE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IEEE</dc:creator>
  <cp:lastModifiedBy>Louis Cecere</cp:lastModifiedBy>
  <cp:revision>118</cp:revision>
  <dcterms:created xsi:type="dcterms:W3CDTF">2010-10-12T18:25:44Z</dcterms:created>
  <dcterms:modified xsi:type="dcterms:W3CDTF">2016-10-11T16:53:41Z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