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8" r:id="rId2"/>
    <p:sldId id="259" r:id="rId3"/>
    <p:sldId id="309" r:id="rId4"/>
    <p:sldId id="310" r:id="rId5"/>
    <p:sldId id="311" r:id="rId6"/>
    <p:sldId id="312" r:id="rId7"/>
    <p:sldId id="293" r:id="rId8"/>
    <p:sldId id="313" r:id="rId9"/>
    <p:sldId id="301" r:id="rId10"/>
    <p:sldId id="288" r:id="rId11"/>
    <p:sldId id="294" r:id="rId12"/>
    <p:sldId id="262" r:id="rId13"/>
    <p:sldId id="284" r:id="rId14"/>
    <p:sldId id="285" r:id="rId15"/>
    <p:sldId id="314" r:id="rId16"/>
    <p:sldId id="270" r:id="rId17"/>
    <p:sldId id="299" r:id="rId18"/>
    <p:sldId id="295" r:id="rId19"/>
    <p:sldId id="296" r:id="rId20"/>
    <p:sldId id="300" r:id="rId21"/>
    <p:sldId id="286" r:id="rId22"/>
    <p:sldId id="287" r:id="rId23"/>
    <p:sldId id="308" r:id="rId24"/>
    <p:sldId id="302" r:id="rId25"/>
    <p:sldId id="304" r:id="rId26"/>
    <p:sldId id="305" r:id="rId27"/>
    <p:sldId id="306" r:id="rId28"/>
    <p:sldId id="315" r:id="rId29"/>
    <p:sldId id="30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3767"/>
    <a:srgbClr val="B5121B"/>
    <a:srgbClr val="A20051"/>
    <a:srgbClr val="B00058"/>
    <a:srgbClr val="008000"/>
    <a:srgbClr val="0033CC"/>
    <a:srgbClr val="CC0066"/>
    <a:srgbClr val="5E9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32" autoAdjust="0"/>
  </p:normalViewPr>
  <p:slideViewPr>
    <p:cSldViewPr>
      <p:cViewPr>
        <p:scale>
          <a:sx n="95" d="100"/>
          <a:sy n="95" d="100"/>
        </p:scale>
        <p:origin x="-2094" y="-7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elco.local\dfs\projects\14VTDATCTR3219\Weather\Deep%20Thunder\Verification\KCW%20July%202015%20ISO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velco.local\dfs\Opsecure\Weather\solar%20load%20curv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darienzo\Documents\VTrans%20Crash%20Reports%20by%20Surface%20Condition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darienzo\Documents\VTrans%20Crash%20Reports%20by%20Surface%20Condi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7-Day KCW Wind Power Forecast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5.3644309774194335E-2"/>
          <c:y val="0.13274239617106684"/>
          <c:w val="0.90917445171048539"/>
          <c:h val="0.79923973185784214"/>
        </c:manualLayout>
      </c:layout>
      <c:lineChart>
        <c:grouping val="standard"/>
        <c:varyColors val="0"/>
        <c:ser>
          <c:idx val="0"/>
          <c:order val="0"/>
          <c:tx>
            <c:strRef>
              <c:f>'KCW July ISO forecast_30Day'!$C$2</c:f>
              <c:strCache>
                <c:ptCount val="1"/>
                <c:pt idx="0">
                  <c:v>ISO-NE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'KCW July ISO forecast_30Day'!$A$186:$A$353</c:f>
              <c:numCache>
                <c:formatCode>m/d/yyyy</c:formatCode>
                <c:ptCount val="168"/>
                <c:pt idx="0">
                  <c:v>42196</c:v>
                </c:pt>
                <c:pt idx="1">
                  <c:v>42196</c:v>
                </c:pt>
                <c:pt idx="2">
                  <c:v>42196</c:v>
                </c:pt>
                <c:pt idx="3">
                  <c:v>42196</c:v>
                </c:pt>
                <c:pt idx="4">
                  <c:v>42196</c:v>
                </c:pt>
                <c:pt idx="5">
                  <c:v>42196</c:v>
                </c:pt>
                <c:pt idx="6">
                  <c:v>42196</c:v>
                </c:pt>
                <c:pt idx="7">
                  <c:v>42196</c:v>
                </c:pt>
                <c:pt idx="8">
                  <c:v>42196</c:v>
                </c:pt>
                <c:pt idx="9">
                  <c:v>42196</c:v>
                </c:pt>
                <c:pt idx="10">
                  <c:v>42196</c:v>
                </c:pt>
                <c:pt idx="11">
                  <c:v>42196</c:v>
                </c:pt>
                <c:pt idx="12">
                  <c:v>42196</c:v>
                </c:pt>
                <c:pt idx="13">
                  <c:v>42196</c:v>
                </c:pt>
                <c:pt idx="14">
                  <c:v>42196</c:v>
                </c:pt>
                <c:pt idx="15">
                  <c:v>42196</c:v>
                </c:pt>
                <c:pt idx="16">
                  <c:v>42196</c:v>
                </c:pt>
                <c:pt idx="17">
                  <c:v>42196</c:v>
                </c:pt>
                <c:pt idx="18">
                  <c:v>42196</c:v>
                </c:pt>
                <c:pt idx="19">
                  <c:v>42196</c:v>
                </c:pt>
                <c:pt idx="20">
                  <c:v>42196</c:v>
                </c:pt>
                <c:pt idx="21">
                  <c:v>42196</c:v>
                </c:pt>
                <c:pt idx="22">
                  <c:v>42196</c:v>
                </c:pt>
                <c:pt idx="23">
                  <c:v>42196</c:v>
                </c:pt>
                <c:pt idx="24">
                  <c:v>42197</c:v>
                </c:pt>
                <c:pt idx="25">
                  <c:v>42197</c:v>
                </c:pt>
                <c:pt idx="26">
                  <c:v>42197</c:v>
                </c:pt>
                <c:pt idx="27">
                  <c:v>42197</c:v>
                </c:pt>
                <c:pt idx="28">
                  <c:v>42197</c:v>
                </c:pt>
                <c:pt idx="29">
                  <c:v>42197</c:v>
                </c:pt>
                <c:pt idx="30">
                  <c:v>42197</c:v>
                </c:pt>
                <c:pt idx="31">
                  <c:v>42197</c:v>
                </c:pt>
                <c:pt idx="32">
                  <c:v>42197</c:v>
                </c:pt>
                <c:pt idx="33">
                  <c:v>42197</c:v>
                </c:pt>
                <c:pt idx="34">
                  <c:v>42197</c:v>
                </c:pt>
                <c:pt idx="35">
                  <c:v>42197</c:v>
                </c:pt>
                <c:pt idx="36">
                  <c:v>42197</c:v>
                </c:pt>
                <c:pt idx="37">
                  <c:v>42197</c:v>
                </c:pt>
                <c:pt idx="38">
                  <c:v>42197</c:v>
                </c:pt>
                <c:pt idx="39">
                  <c:v>42197</c:v>
                </c:pt>
                <c:pt idx="40">
                  <c:v>42197</c:v>
                </c:pt>
                <c:pt idx="41">
                  <c:v>42197</c:v>
                </c:pt>
                <c:pt idx="42">
                  <c:v>42197</c:v>
                </c:pt>
                <c:pt idx="43">
                  <c:v>42197</c:v>
                </c:pt>
                <c:pt idx="44">
                  <c:v>42197</c:v>
                </c:pt>
                <c:pt idx="45">
                  <c:v>42197</c:v>
                </c:pt>
                <c:pt idx="46">
                  <c:v>42197</c:v>
                </c:pt>
                <c:pt idx="47">
                  <c:v>42197</c:v>
                </c:pt>
                <c:pt idx="48">
                  <c:v>42198</c:v>
                </c:pt>
                <c:pt idx="49">
                  <c:v>42198</c:v>
                </c:pt>
                <c:pt idx="50">
                  <c:v>42198</c:v>
                </c:pt>
                <c:pt idx="51">
                  <c:v>42198</c:v>
                </c:pt>
                <c:pt idx="52">
                  <c:v>42198</c:v>
                </c:pt>
                <c:pt idx="53">
                  <c:v>42198</c:v>
                </c:pt>
                <c:pt idx="54">
                  <c:v>42198</c:v>
                </c:pt>
                <c:pt idx="55">
                  <c:v>42198</c:v>
                </c:pt>
                <c:pt idx="56">
                  <c:v>42198</c:v>
                </c:pt>
                <c:pt idx="57">
                  <c:v>42198</c:v>
                </c:pt>
                <c:pt idx="58">
                  <c:v>42198</c:v>
                </c:pt>
                <c:pt idx="59">
                  <c:v>42198</c:v>
                </c:pt>
                <c:pt idx="60">
                  <c:v>42198</c:v>
                </c:pt>
                <c:pt idx="61">
                  <c:v>42198</c:v>
                </c:pt>
                <c:pt idx="62">
                  <c:v>42198</c:v>
                </c:pt>
                <c:pt idx="63">
                  <c:v>42198</c:v>
                </c:pt>
                <c:pt idx="64">
                  <c:v>42198</c:v>
                </c:pt>
                <c:pt idx="65">
                  <c:v>42198</c:v>
                </c:pt>
                <c:pt idx="66">
                  <c:v>42198</c:v>
                </c:pt>
                <c:pt idx="67">
                  <c:v>42198</c:v>
                </c:pt>
                <c:pt idx="68">
                  <c:v>42198</c:v>
                </c:pt>
                <c:pt idx="69">
                  <c:v>42198</c:v>
                </c:pt>
                <c:pt idx="70">
                  <c:v>42198</c:v>
                </c:pt>
                <c:pt idx="71">
                  <c:v>42198</c:v>
                </c:pt>
                <c:pt idx="72">
                  <c:v>42199</c:v>
                </c:pt>
                <c:pt idx="73">
                  <c:v>42199</c:v>
                </c:pt>
                <c:pt idx="74">
                  <c:v>42199</c:v>
                </c:pt>
                <c:pt idx="75">
                  <c:v>42199</c:v>
                </c:pt>
                <c:pt idx="76">
                  <c:v>42199</c:v>
                </c:pt>
                <c:pt idx="77">
                  <c:v>42199</c:v>
                </c:pt>
                <c:pt idx="78">
                  <c:v>42199</c:v>
                </c:pt>
                <c:pt idx="79">
                  <c:v>42199</c:v>
                </c:pt>
                <c:pt idx="80">
                  <c:v>42199</c:v>
                </c:pt>
                <c:pt idx="81">
                  <c:v>42199</c:v>
                </c:pt>
                <c:pt idx="82">
                  <c:v>42199</c:v>
                </c:pt>
                <c:pt idx="83">
                  <c:v>42199</c:v>
                </c:pt>
                <c:pt idx="84">
                  <c:v>42199</c:v>
                </c:pt>
                <c:pt idx="85">
                  <c:v>42199</c:v>
                </c:pt>
                <c:pt idx="86">
                  <c:v>42199</c:v>
                </c:pt>
                <c:pt idx="87">
                  <c:v>42199</c:v>
                </c:pt>
                <c:pt idx="88">
                  <c:v>42199</c:v>
                </c:pt>
                <c:pt idx="89">
                  <c:v>42199</c:v>
                </c:pt>
                <c:pt idx="90">
                  <c:v>42199</c:v>
                </c:pt>
                <c:pt idx="91">
                  <c:v>42199</c:v>
                </c:pt>
                <c:pt idx="92">
                  <c:v>42199</c:v>
                </c:pt>
                <c:pt idx="93">
                  <c:v>42199</c:v>
                </c:pt>
                <c:pt idx="94">
                  <c:v>42199</c:v>
                </c:pt>
                <c:pt idx="95">
                  <c:v>42199</c:v>
                </c:pt>
                <c:pt idx="96">
                  <c:v>42200</c:v>
                </c:pt>
                <c:pt idx="97">
                  <c:v>42200</c:v>
                </c:pt>
                <c:pt idx="98">
                  <c:v>42200</c:v>
                </c:pt>
                <c:pt idx="99">
                  <c:v>42200</c:v>
                </c:pt>
                <c:pt idx="100">
                  <c:v>42200</c:v>
                </c:pt>
                <c:pt idx="101">
                  <c:v>42200</c:v>
                </c:pt>
                <c:pt idx="102">
                  <c:v>42200</c:v>
                </c:pt>
                <c:pt idx="103">
                  <c:v>42200</c:v>
                </c:pt>
                <c:pt idx="104">
                  <c:v>42200</c:v>
                </c:pt>
                <c:pt idx="105">
                  <c:v>42200</c:v>
                </c:pt>
                <c:pt idx="106">
                  <c:v>42200</c:v>
                </c:pt>
                <c:pt idx="107">
                  <c:v>42200</c:v>
                </c:pt>
                <c:pt idx="108">
                  <c:v>42200</c:v>
                </c:pt>
                <c:pt idx="109">
                  <c:v>42200</c:v>
                </c:pt>
                <c:pt idx="110">
                  <c:v>42200</c:v>
                </c:pt>
                <c:pt idx="111">
                  <c:v>42200</c:v>
                </c:pt>
                <c:pt idx="112">
                  <c:v>42200</c:v>
                </c:pt>
                <c:pt idx="113">
                  <c:v>42200</c:v>
                </c:pt>
                <c:pt idx="114">
                  <c:v>42200</c:v>
                </c:pt>
                <c:pt idx="115">
                  <c:v>42200</c:v>
                </c:pt>
                <c:pt idx="116">
                  <c:v>42200</c:v>
                </c:pt>
                <c:pt idx="117">
                  <c:v>42200</c:v>
                </c:pt>
                <c:pt idx="118">
                  <c:v>42200</c:v>
                </c:pt>
                <c:pt idx="119">
                  <c:v>42200</c:v>
                </c:pt>
                <c:pt idx="120">
                  <c:v>42201</c:v>
                </c:pt>
                <c:pt idx="121">
                  <c:v>42201</c:v>
                </c:pt>
                <c:pt idx="122">
                  <c:v>42201</c:v>
                </c:pt>
                <c:pt idx="123">
                  <c:v>42201</c:v>
                </c:pt>
                <c:pt idx="124">
                  <c:v>42201</c:v>
                </c:pt>
                <c:pt idx="125">
                  <c:v>42201</c:v>
                </c:pt>
                <c:pt idx="126">
                  <c:v>42201</c:v>
                </c:pt>
                <c:pt idx="127">
                  <c:v>42201</c:v>
                </c:pt>
                <c:pt idx="128">
                  <c:v>42201</c:v>
                </c:pt>
                <c:pt idx="129">
                  <c:v>42201</c:v>
                </c:pt>
                <c:pt idx="130">
                  <c:v>42201</c:v>
                </c:pt>
                <c:pt idx="131">
                  <c:v>42201</c:v>
                </c:pt>
                <c:pt idx="132">
                  <c:v>42201</c:v>
                </c:pt>
                <c:pt idx="133">
                  <c:v>42201</c:v>
                </c:pt>
                <c:pt idx="134">
                  <c:v>42201</c:v>
                </c:pt>
                <c:pt idx="135">
                  <c:v>42201</c:v>
                </c:pt>
                <c:pt idx="136">
                  <c:v>42201</c:v>
                </c:pt>
                <c:pt idx="137">
                  <c:v>42201</c:v>
                </c:pt>
                <c:pt idx="138">
                  <c:v>42201</c:v>
                </c:pt>
                <c:pt idx="139">
                  <c:v>42201</c:v>
                </c:pt>
                <c:pt idx="140">
                  <c:v>42201</c:v>
                </c:pt>
                <c:pt idx="141">
                  <c:v>42201</c:v>
                </c:pt>
                <c:pt idx="142">
                  <c:v>42201</c:v>
                </c:pt>
                <c:pt idx="143">
                  <c:v>42201</c:v>
                </c:pt>
                <c:pt idx="144">
                  <c:v>42202</c:v>
                </c:pt>
                <c:pt idx="145">
                  <c:v>42202</c:v>
                </c:pt>
                <c:pt idx="146">
                  <c:v>42202</c:v>
                </c:pt>
                <c:pt idx="147">
                  <c:v>42202</c:v>
                </c:pt>
                <c:pt idx="148">
                  <c:v>42202</c:v>
                </c:pt>
                <c:pt idx="149">
                  <c:v>42202</c:v>
                </c:pt>
                <c:pt idx="150">
                  <c:v>42202</c:v>
                </c:pt>
                <c:pt idx="151">
                  <c:v>42202</c:v>
                </c:pt>
                <c:pt idx="152">
                  <c:v>42202</c:v>
                </c:pt>
                <c:pt idx="153">
                  <c:v>42202</c:v>
                </c:pt>
                <c:pt idx="154">
                  <c:v>42202</c:v>
                </c:pt>
                <c:pt idx="155">
                  <c:v>42202</c:v>
                </c:pt>
                <c:pt idx="156">
                  <c:v>42202</c:v>
                </c:pt>
                <c:pt idx="157">
                  <c:v>42202</c:v>
                </c:pt>
                <c:pt idx="158">
                  <c:v>42202</c:v>
                </c:pt>
                <c:pt idx="159">
                  <c:v>42202</c:v>
                </c:pt>
                <c:pt idx="160">
                  <c:v>42202</c:v>
                </c:pt>
                <c:pt idx="161">
                  <c:v>42202</c:v>
                </c:pt>
                <c:pt idx="162">
                  <c:v>42202</c:v>
                </c:pt>
                <c:pt idx="163">
                  <c:v>42202</c:v>
                </c:pt>
                <c:pt idx="164">
                  <c:v>42202</c:v>
                </c:pt>
                <c:pt idx="165">
                  <c:v>42202</c:v>
                </c:pt>
                <c:pt idx="166">
                  <c:v>42202</c:v>
                </c:pt>
                <c:pt idx="167">
                  <c:v>42202</c:v>
                </c:pt>
              </c:numCache>
            </c:numRef>
          </c:cat>
          <c:val>
            <c:numRef>
              <c:f>'KCW July ISO forecast_30Day'!$C$186:$C$353</c:f>
              <c:numCache>
                <c:formatCode>General</c:formatCode>
                <c:ptCount val="168"/>
                <c:pt idx="0">
                  <c:v>10.45656166</c:v>
                </c:pt>
                <c:pt idx="1">
                  <c:v>10.414452369999999</c:v>
                </c:pt>
                <c:pt idx="2">
                  <c:v>10.181450570000001</c:v>
                </c:pt>
                <c:pt idx="3">
                  <c:v>9.1960080239999993</c:v>
                </c:pt>
                <c:pt idx="4">
                  <c:v>7.7429114730000004</c:v>
                </c:pt>
                <c:pt idx="5">
                  <c:v>6.0235783090000004</c:v>
                </c:pt>
                <c:pt idx="6">
                  <c:v>5.3935506459999996</c:v>
                </c:pt>
                <c:pt idx="7">
                  <c:v>3.7552764669999998</c:v>
                </c:pt>
                <c:pt idx="8">
                  <c:v>2.749024468</c:v>
                </c:pt>
                <c:pt idx="9">
                  <c:v>3.8779358739999998</c:v>
                </c:pt>
                <c:pt idx="10">
                  <c:v>3.3571185909999999</c:v>
                </c:pt>
                <c:pt idx="11">
                  <c:v>4.11870271</c:v>
                </c:pt>
                <c:pt idx="12">
                  <c:v>5.2150006089999996</c:v>
                </c:pt>
                <c:pt idx="13">
                  <c:v>6.4229539779999998</c:v>
                </c:pt>
                <c:pt idx="14">
                  <c:v>8.0889628400000007</c:v>
                </c:pt>
                <c:pt idx="15">
                  <c:v>8.2173906999999993</c:v>
                </c:pt>
                <c:pt idx="16">
                  <c:v>8.4221642170000006</c:v>
                </c:pt>
                <c:pt idx="17">
                  <c:v>8.6890320889999995</c:v>
                </c:pt>
                <c:pt idx="18">
                  <c:v>10.681890810000001</c:v>
                </c:pt>
                <c:pt idx="19">
                  <c:v>13.324200749999999</c:v>
                </c:pt>
                <c:pt idx="20">
                  <c:v>16.561676340000002</c:v>
                </c:pt>
                <c:pt idx="21">
                  <c:v>22.487277649999999</c:v>
                </c:pt>
                <c:pt idx="22">
                  <c:v>25.930541860000002</c:v>
                </c:pt>
                <c:pt idx="23">
                  <c:v>28.827423769999999</c:v>
                </c:pt>
                <c:pt idx="24">
                  <c:v>28.8651619</c:v>
                </c:pt>
                <c:pt idx="25">
                  <c:v>27.309325789999999</c:v>
                </c:pt>
                <c:pt idx="26">
                  <c:v>26.542274710000001</c:v>
                </c:pt>
                <c:pt idx="27">
                  <c:v>24.241618339999999</c:v>
                </c:pt>
                <c:pt idx="28">
                  <c:v>20.904194149999999</c:v>
                </c:pt>
                <c:pt idx="29">
                  <c:v>17.355727559999998</c:v>
                </c:pt>
                <c:pt idx="30">
                  <c:v>15.048075989999999</c:v>
                </c:pt>
                <c:pt idx="31">
                  <c:v>10.996854259999999</c:v>
                </c:pt>
                <c:pt idx="32">
                  <c:v>9.8955465569999994</c:v>
                </c:pt>
                <c:pt idx="33">
                  <c:v>10.236385350000001</c:v>
                </c:pt>
                <c:pt idx="34">
                  <c:v>3.6174887390000001</c:v>
                </c:pt>
                <c:pt idx="35">
                  <c:v>2.0664849859999999</c:v>
                </c:pt>
                <c:pt idx="36">
                  <c:v>2.6818450459999998</c:v>
                </c:pt>
                <c:pt idx="37">
                  <c:v>3.6168546290000001</c:v>
                </c:pt>
                <c:pt idx="38">
                  <c:v>4.528469415</c:v>
                </c:pt>
                <c:pt idx="39">
                  <c:v>4.0058675429999999</c:v>
                </c:pt>
                <c:pt idx="40">
                  <c:v>3.371053775</c:v>
                </c:pt>
                <c:pt idx="41">
                  <c:v>2.6917917259999999</c:v>
                </c:pt>
                <c:pt idx="42">
                  <c:v>2.21920026</c:v>
                </c:pt>
                <c:pt idx="43">
                  <c:v>1.6454136720000001</c:v>
                </c:pt>
                <c:pt idx="44">
                  <c:v>1.0653135499999999</c:v>
                </c:pt>
                <c:pt idx="45">
                  <c:v>0.47097189699999997</c:v>
                </c:pt>
                <c:pt idx="46">
                  <c:v>0.40039756500000001</c:v>
                </c:pt>
                <c:pt idx="47">
                  <c:v>0.39223486499999999</c:v>
                </c:pt>
                <c:pt idx="48">
                  <c:v>0.46821482199999997</c:v>
                </c:pt>
                <c:pt idx="49">
                  <c:v>0.61739829099999999</c:v>
                </c:pt>
                <c:pt idx="50">
                  <c:v>1.381528077</c:v>
                </c:pt>
                <c:pt idx="51">
                  <c:v>1.5915931940000001</c:v>
                </c:pt>
                <c:pt idx="52">
                  <c:v>1.4713477129999999</c:v>
                </c:pt>
                <c:pt idx="53">
                  <c:v>1.6374729079999999</c:v>
                </c:pt>
                <c:pt idx="54">
                  <c:v>1.6265701159999999</c:v>
                </c:pt>
                <c:pt idx="55">
                  <c:v>1.7790783830000001</c:v>
                </c:pt>
                <c:pt idx="56">
                  <c:v>1.8478958940000001</c:v>
                </c:pt>
                <c:pt idx="57">
                  <c:v>1.7487314430000001</c:v>
                </c:pt>
                <c:pt idx="58">
                  <c:v>1.268216158</c:v>
                </c:pt>
                <c:pt idx="59">
                  <c:v>1.582322759</c:v>
                </c:pt>
                <c:pt idx="60">
                  <c:v>1.6939689170000001</c:v>
                </c:pt>
                <c:pt idx="61">
                  <c:v>1.8335092719999999</c:v>
                </c:pt>
                <c:pt idx="62">
                  <c:v>2.222899859</c:v>
                </c:pt>
                <c:pt idx="63">
                  <c:v>3.1903513719999999</c:v>
                </c:pt>
                <c:pt idx="64">
                  <c:v>4.3635541499999997</c:v>
                </c:pt>
                <c:pt idx="65">
                  <c:v>5.3200087749999998</c:v>
                </c:pt>
                <c:pt idx="66">
                  <c:v>8.2518679830000004</c:v>
                </c:pt>
                <c:pt idx="67">
                  <c:v>13.0681712</c:v>
                </c:pt>
                <c:pt idx="68">
                  <c:v>19.61512746</c:v>
                </c:pt>
                <c:pt idx="69">
                  <c:v>14.168508060000001</c:v>
                </c:pt>
                <c:pt idx="70">
                  <c:v>15.63741435</c:v>
                </c:pt>
                <c:pt idx="71">
                  <c:v>17.500980290000001</c:v>
                </c:pt>
                <c:pt idx="72">
                  <c:v>17.5749554</c:v>
                </c:pt>
                <c:pt idx="73">
                  <c:v>17.056269360000002</c:v>
                </c:pt>
                <c:pt idx="74">
                  <c:v>17.14591205</c:v>
                </c:pt>
                <c:pt idx="75">
                  <c:v>15.834195449999999</c:v>
                </c:pt>
                <c:pt idx="76">
                  <c:v>15.05666993</c:v>
                </c:pt>
                <c:pt idx="77">
                  <c:v>14.05934794</c:v>
                </c:pt>
                <c:pt idx="78">
                  <c:v>12.09528461</c:v>
                </c:pt>
                <c:pt idx="79">
                  <c:v>10.053010410000001</c:v>
                </c:pt>
                <c:pt idx="80">
                  <c:v>8.2905513979999998</c:v>
                </c:pt>
                <c:pt idx="81">
                  <c:v>10.201396920000001</c:v>
                </c:pt>
                <c:pt idx="82">
                  <c:v>12.74804911</c:v>
                </c:pt>
                <c:pt idx="83">
                  <c:v>16.11575616</c:v>
                </c:pt>
                <c:pt idx="84">
                  <c:v>16.299347390000001</c:v>
                </c:pt>
                <c:pt idx="85">
                  <c:v>16.05264648</c:v>
                </c:pt>
                <c:pt idx="86">
                  <c:v>15.13771075</c:v>
                </c:pt>
                <c:pt idx="87">
                  <c:v>15.36469898</c:v>
                </c:pt>
                <c:pt idx="88">
                  <c:v>15.97094957</c:v>
                </c:pt>
                <c:pt idx="89">
                  <c:v>16.012365389999999</c:v>
                </c:pt>
                <c:pt idx="90">
                  <c:v>16.250966269999999</c:v>
                </c:pt>
                <c:pt idx="91">
                  <c:v>15.58087781</c:v>
                </c:pt>
                <c:pt idx="92">
                  <c:v>16.024789429999998</c:v>
                </c:pt>
                <c:pt idx="93">
                  <c:v>10.65040027</c:v>
                </c:pt>
                <c:pt idx="94">
                  <c:v>8.8362201650000003</c:v>
                </c:pt>
                <c:pt idx="95">
                  <c:v>7.6483985910000003</c:v>
                </c:pt>
                <c:pt idx="96">
                  <c:v>4.798335722</c:v>
                </c:pt>
                <c:pt idx="97">
                  <c:v>2.1951324169999999</c:v>
                </c:pt>
                <c:pt idx="98">
                  <c:v>0.75953753499999999</c:v>
                </c:pt>
                <c:pt idx="99">
                  <c:v>0.61804715499999996</c:v>
                </c:pt>
                <c:pt idx="100">
                  <c:v>1.305598096</c:v>
                </c:pt>
                <c:pt idx="101">
                  <c:v>3.8788429770000001</c:v>
                </c:pt>
                <c:pt idx="102">
                  <c:v>5.2110412090000002</c:v>
                </c:pt>
                <c:pt idx="103">
                  <c:v>5.1207948700000001</c:v>
                </c:pt>
                <c:pt idx="104">
                  <c:v>4.5361058319999996</c:v>
                </c:pt>
                <c:pt idx="105">
                  <c:v>4.4647891399999997</c:v>
                </c:pt>
                <c:pt idx="106">
                  <c:v>7.7591931580000004</c:v>
                </c:pt>
                <c:pt idx="107">
                  <c:v>9.7760251759999992</c:v>
                </c:pt>
                <c:pt idx="108">
                  <c:v>10.040247239999999</c:v>
                </c:pt>
                <c:pt idx="109">
                  <c:v>10.326514850000001</c:v>
                </c:pt>
                <c:pt idx="110">
                  <c:v>10.46345133</c:v>
                </c:pt>
                <c:pt idx="111">
                  <c:v>12.37560015</c:v>
                </c:pt>
                <c:pt idx="112">
                  <c:v>15.19583538</c:v>
                </c:pt>
                <c:pt idx="113">
                  <c:v>17.3003578</c:v>
                </c:pt>
                <c:pt idx="114">
                  <c:v>16.45369359</c:v>
                </c:pt>
                <c:pt idx="115">
                  <c:v>15.37578104</c:v>
                </c:pt>
                <c:pt idx="116">
                  <c:v>14.787633140000001</c:v>
                </c:pt>
                <c:pt idx="117">
                  <c:v>20.07443834</c:v>
                </c:pt>
                <c:pt idx="118">
                  <c:v>22.363358009999999</c:v>
                </c:pt>
                <c:pt idx="119">
                  <c:v>24.29537324</c:v>
                </c:pt>
                <c:pt idx="120">
                  <c:v>22.01927049</c:v>
                </c:pt>
                <c:pt idx="121">
                  <c:v>19.74993658</c:v>
                </c:pt>
                <c:pt idx="122">
                  <c:v>17.637107319999998</c:v>
                </c:pt>
                <c:pt idx="123">
                  <c:v>13.415702270000001</c:v>
                </c:pt>
                <c:pt idx="124">
                  <c:v>9.9048322790000007</c:v>
                </c:pt>
                <c:pt idx="125">
                  <c:v>6.6188819560000001</c:v>
                </c:pt>
                <c:pt idx="126">
                  <c:v>5.0639454500000003</c:v>
                </c:pt>
                <c:pt idx="127">
                  <c:v>2.3537641429999998</c:v>
                </c:pt>
                <c:pt idx="128">
                  <c:v>1.72627541</c:v>
                </c:pt>
                <c:pt idx="129">
                  <c:v>1.823958974</c:v>
                </c:pt>
                <c:pt idx="130">
                  <c:v>2.7604867880000001</c:v>
                </c:pt>
                <c:pt idx="131">
                  <c:v>2.4240416960000002</c:v>
                </c:pt>
                <c:pt idx="132">
                  <c:v>2.6965502400000001</c:v>
                </c:pt>
                <c:pt idx="133">
                  <c:v>3.118933803</c:v>
                </c:pt>
                <c:pt idx="134">
                  <c:v>3.502857965</c:v>
                </c:pt>
                <c:pt idx="135">
                  <c:v>3.4412928639999998</c:v>
                </c:pt>
                <c:pt idx="136">
                  <c:v>3.3630436119999998</c:v>
                </c:pt>
                <c:pt idx="137">
                  <c:v>3.1474863239999999</c:v>
                </c:pt>
                <c:pt idx="138">
                  <c:v>2.9841785999999999</c:v>
                </c:pt>
                <c:pt idx="139">
                  <c:v>2.8387872559999998</c:v>
                </c:pt>
                <c:pt idx="140">
                  <c:v>2.9866397610000002</c:v>
                </c:pt>
                <c:pt idx="141">
                  <c:v>3.4629732259999999</c:v>
                </c:pt>
                <c:pt idx="142">
                  <c:v>2.1172976100000001</c:v>
                </c:pt>
                <c:pt idx="143">
                  <c:v>1.088291532</c:v>
                </c:pt>
                <c:pt idx="144">
                  <c:v>0.50276491099999998</c:v>
                </c:pt>
                <c:pt idx="145">
                  <c:v>0.345199957</c:v>
                </c:pt>
                <c:pt idx="146">
                  <c:v>0.21315410500000001</c:v>
                </c:pt>
                <c:pt idx="147">
                  <c:v>0.20819040699999999</c:v>
                </c:pt>
                <c:pt idx="148">
                  <c:v>0.26322615900000002</c:v>
                </c:pt>
                <c:pt idx="149">
                  <c:v>0.45813978900000002</c:v>
                </c:pt>
                <c:pt idx="150">
                  <c:v>1.325346862</c:v>
                </c:pt>
                <c:pt idx="151">
                  <c:v>1.8334030530000001</c:v>
                </c:pt>
                <c:pt idx="152">
                  <c:v>0.64725137600000004</c:v>
                </c:pt>
                <c:pt idx="153">
                  <c:v>1.45042373</c:v>
                </c:pt>
                <c:pt idx="154">
                  <c:v>1.849100958</c:v>
                </c:pt>
                <c:pt idx="155">
                  <c:v>2.1783964280000001</c:v>
                </c:pt>
                <c:pt idx="156">
                  <c:v>2.7344378790000001</c:v>
                </c:pt>
                <c:pt idx="157">
                  <c:v>3.6370689999999999</c:v>
                </c:pt>
                <c:pt idx="158">
                  <c:v>4.74213035</c:v>
                </c:pt>
                <c:pt idx="159">
                  <c:v>5.3440242830000004</c:v>
                </c:pt>
                <c:pt idx="160">
                  <c:v>5.8751548189999996</c:v>
                </c:pt>
                <c:pt idx="161">
                  <c:v>6.0985576300000002</c:v>
                </c:pt>
                <c:pt idx="162">
                  <c:v>7.4309606490000002</c:v>
                </c:pt>
                <c:pt idx="163">
                  <c:v>6.8213488330000001</c:v>
                </c:pt>
                <c:pt idx="164">
                  <c:v>7.1809186499999997</c:v>
                </c:pt>
                <c:pt idx="165">
                  <c:v>5.1890148500000004</c:v>
                </c:pt>
                <c:pt idx="166">
                  <c:v>7.2448378839999998</c:v>
                </c:pt>
                <c:pt idx="167">
                  <c:v>9.6470447089999993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'KCW July ISO forecast_30Day'!$D$2</c:f>
              <c:strCache>
                <c:ptCount val="1"/>
                <c:pt idx="0">
                  <c:v>VTWAC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'KCW July ISO forecast_30Day'!$A$186:$A$353</c:f>
              <c:numCache>
                <c:formatCode>m/d/yyyy</c:formatCode>
                <c:ptCount val="168"/>
                <c:pt idx="0">
                  <c:v>42196</c:v>
                </c:pt>
                <c:pt idx="1">
                  <c:v>42196</c:v>
                </c:pt>
                <c:pt idx="2">
                  <c:v>42196</c:v>
                </c:pt>
                <c:pt idx="3">
                  <c:v>42196</c:v>
                </c:pt>
                <c:pt idx="4">
                  <c:v>42196</c:v>
                </c:pt>
                <c:pt idx="5">
                  <c:v>42196</c:v>
                </c:pt>
                <c:pt idx="6">
                  <c:v>42196</c:v>
                </c:pt>
                <c:pt idx="7">
                  <c:v>42196</c:v>
                </c:pt>
                <c:pt idx="8">
                  <c:v>42196</c:v>
                </c:pt>
                <c:pt idx="9">
                  <c:v>42196</c:v>
                </c:pt>
                <c:pt idx="10">
                  <c:v>42196</c:v>
                </c:pt>
                <c:pt idx="11">
                  <c:v>42196</c:v>
                </c:pt>
                <c:pt idx="12">
                  <c:v>42196</c:v>
                </c:pt>
                <c:pt idx="13">
                  <c:v>42196</c:v>
                </c:pt>
                <c:pt idx="14">
                  <c:v>42196</c:v>
                </c:pt>
                <c:pt idx="15">
                  <c:v>42196</c:v>
                </c:pt>
                <c:pt idx="16">
                  <c:v>42196</c:v>
                </c:pt>
                <c:pt idx="17">
                  <c:v>42196</c:v>
                </c:pt>
                <c:pt idx="18">
                  <c:v>42196</c:v>
                </c:pt>
                <c:pt idx="19">
                  <c:v>42196</c:v>
                </c:pt>
                <c:pt idx="20">
                  <c:v>42196</c:v>
                </c:pt>
                <c:pt idx="21">
                  <c:v>42196</c:v>
                </c:pt>
                <c:pt idx="22">
                  <c:v>42196</c:v>
                </c:pt>
                <c:pt idx="23">
                  <c:v>42196</c:v>
                </c:pt>
                <c:pt idx="24">
                  <c:v>42197</c:v>
                </c:pt>
                <c:pt idx="25">
                  <c:v>42197</c:v>
                </c:pt>
                <c:pt idx="26">
                  <c:v>42197</c:v>
                </c:pt>
                <c:pt idx="27">
                  <c:v>42197</c:v>
                </c:pt>
                <c:pt idx="28">
                  <c:v>42197</c:v>
                </c:pt>
                <c:pt idx="29">
                  <c:v>42197</c:v>
                </c:pt>
                <c:pt idx="30">
                  <c:v>42197</c:v>
                </c:pt>
                <c:pt idx="31">
                  <c:v>42197</c:v>
                </c:pt>
                <c:pt idx="32">
                  <c:v>42197</c:v>
                </c:pt>
                <c:pt idx="33">
                  <c:v>42197</c:v>
                </c:pt>
                <c:pt idx="34">
                  <c:v>42197</c:v>
                </c:pt>
                <c:pt idx="35">
                  <c:v>42197</c:v>
                </c:pt>
                <c:pt idx="36">
                  <c:v>42197</c:v>
                </c:pt>
                <c:pt idx="37">
                  <c:v>42197</c:v>
                </c:pt>
                <c:pt idx="38">
                  <c:v>42197</c:v>
                </c:pt>
                <c:pt idx="39">
                  <c:v>42197</c:v>
                </c:pt>
                <c:pt idx="40">
                  <c:v>42197</c:v>
                </c:pt>
                <c:pt idx="41">
                  <c:v>42197</c:v>
                </c:pt>
                <c:pt idx="42">
                  <c:v>42197</c:v>
                </c:pt>
                <c:pt idx="43">
                  <c:v>42197</c:v>
                </c:pt>
                <c:pt idx="44">
                  <c:v>42197</c:v>
                </c:pt>
                <c:pt idx="45">
                  <c:v>42197</c:v>
                </c:pt>
                <c:pt idx="46">
                  <c:v>42197</c:v>
                </c:pt>
                <c:pt idx="47">
                  <c:v>42197</c:v>
                </c:pt>
                <c:pt idx="48">
                  <c:v>42198</c:v>
                </c:pt>
                <c:pt idx="49">
                  <c:v>42198</c:v>
                </c:pt>
                <c:pt idx="50">
                  <c:v>42198</c:v>
                </c:pt>
                <c:pt idx="51">
                  <c:v>42198</c:v>
                </c:pt>
                <c:pt idx="52">
                  <c:v>42198</c:v>
                </c:pt>
                <c:pt idx="53">
                  <c:v>42198</c:v>
                </c:pt>
                <c:pt idx="54">
                  <c:v>42198</c:v>
                </c:pt>
                <c:pt idx="55">
                  <c:v>42198</c:v>
                </c:pt>
                <c:pt idx="56">
                  <c:v>42198</c:v>
                </c:pt>
                <c:pt idx="57">
                  <c:v>42198</c:v>
                </c:pt>
                <c:pt idx="58">
                  <c:v>42198</c:v>
                </c:pt>
                <c:pt idx="59">
                  <c:v>42198</c:v>
                </c:pt>
                <c:pt idx="60">
                  <c:v>42198</c:v>
                </c:pt>
                <c:pt idx="61">
                  <c:v>42198</c:v>
                </c:pt>
                <c:pt idx="62">
                  <c:v>42198</c:v>
                </c:pt>
                <c:pt idx="63">
                  <c:v>42198</c:v>
                </c:pt>
                <c:pt idx="64">
                  <c:v>42198</c:v>
                </c:pt>
                <c:pt idx="65">
                  <c:v>42198</c:v>
                </c:pt>
                <c:pt idx="66">
                  <c:v>42198</c:v>
                </c:pt>
                <c:pt idx="67">
                  <c:v>42198</c:v>
                </c:pt>
                <c:pt idx="68">
                  <c:v>42198</c:v>
                </c:pt>
                <c:pt idx="69">
                  <c:v>42198</c:v>
                </c:pt>
                <c:pt idx="70">
                  <c:v>42198</c:v>
                </c:pt>
                <c:pt idx="71">
                  <c:v>42198</c:v>
                </c:pt>
                <c:pt idx="72">
                  <c:v>42199</c:v>
                </c:pt>
                <c:pt idx="73">
                  <c:v>42199</c:v>
                </c:pt>
                <c:pt idx="74">
                  <c:v>42199</c:v>
                </c:pt>
                <c:pt idx="75">
                  <c:v>42199</c:v>
                </c:pt>
                <c:pt idx="76">
                  <c:v>42199</c:v>
                </c:pt>
                <c:pt idx="77">
                  <c:v>42199</c:v>
                </c:pt>
                <c:pt idx="78">
                  <c:v>42199</c:v>
                </c:pt>
                <c:pt idx="79">
                  <c:v>42199</c:v>
                </c:pt>
                <c:pt idx="80">
                  <c:v>42199</c:v>
                </c:pt>
                <c:pt idx="81">
                  <c:v>42199</c:v>
                </c:pt>
                <c:pt idx="82">
                  <c:v>42199</c:v>
                </c:pt>
                <c:pt idx="83">
                  <c:v>42199</c:v>
                </c:pt>
                <c:pt idx="84">
                  <c:v>42199</c:v>
                </c:pt>
                <c:pt idx="85">
                  <c:v>42199</c:v>
                </c:pt>
                <c:pt idx="86">
                  <c:v>42199</c:v>
                </c:pt>
                <c:pt idx="87">
                  <c:v>42199</c:v>
                </c:pt>
                <c:pt idx="88">
                  <c:v>42199</c:v>
                </c:pt>
                <c:pt idx="89">
                  <c:v>42199</c:v>
                </c:pt>
                <c:pt idx="90">
                  <c:v>42199</c:v>
                </c:pt>
                <c:pt idx="91">
                  <c:v>42199</c:v>
                </c:pt>
                <c:pt idx="92">
                  <c:v>42199</c:v>
                </c:pt>
                <c:pt idx="93">
                  <c:v>42199</c:v>
                </c:pt>
                <c:pt idx="94">
                  <c:v>42199</c:v>
                </c:pt>
                <c:pt idx="95">
                  <c:v>42199</c:v>
                </c:pt>
                <c:pt idx="96">
                  <c:v>42200</c:v>
                </c:pt>
                <c:pt idx="97">
                  <c:v>42200</c:v>
                </c:pt>
                <c:pt idx="98">
                  <c:v>42200</c:v>
                </c:pt>
                <c:pt idx="99">
                  <c:v>42200</c:v>
                </c:pt>
                <c:pt idx="100">
                  <c:v>42200</c:v>
                </c:pt>
                <c:pt idx="101">
                  <c:v>42200</c:v>
                </c:pt>
                <c:pt idx="102">
                  <c:v>42200</c:v>
                </c:pt>
                <c:pt idx="103">
                  <c:v>42200</c:v>
                </c:pt>
                <c:pt idx="104">
                  <c:v>42200</c:v>
                </c:pt>
                <c:pt idx="105">
                  <c:v>42200</c:v>
                </c:pt>
                <c:pt idx="106">
                  <c:v>42200</c:v>
                </c:pt>
                <c:pt idx="107">
                  <c:v>42200</c:v>
                </c:pt>
                <c:pt idx="108">
                  <c:v>42200</c:v>
                </c:pt>
                <c:pt idx="109">
                  <c:v>42200</c:v>
                </c:pt>
                <c:pt idx="110">
                  <c:v>42200</c:v>
                </c:pt>
                <c:pt idx="111">
                  <c:v>42200</c:v>
                </c:pt>
                <c:pt idx="112">
                  <c:v>42200</c:v>
                </c:pt>
                <c:pt idx="113">
                  <c:v>42200</c:v>
                </c:pt>
                <c:pt idx="114">
                  <c:v>42200</c:v>
                </c:pt>
                <c:pt idx="115">
                  <c:v>42200</c:v>
                </c:pt>
                <c:pt idx="116">
                  <c:v>42200</c:v>
                </c:pt>
                <c:pt idx="117">
                  <c:v>42200</c:v>
                </c:pt>
                <c:pt idx="118">
                  <c:v>42200</c:v>
                </c:pt>
                <c:pt idx="119">
                  <c:v>42200</c:v>
                </c:pt>
                <c:pt idx="120">
                  <c:v>42201</c:v>
                </c:pt>
                <c:pt idx="121">
                  <c:v>42201</c:v>
                </c:pt>
                <c:pt idx="122">
                  <c:v>42201</c:v>
                </c:pt>
                <c:pt idx="123">
                  <c:v>42201</c:v>
                </c:pt>
                <c:pt idx="124">
                  <c:v>42201</c:v>
                </c:pt>
                <c:pt idx="125">
                  <c:v>42201</c:v>
                </c:pt>
                <c:pt idx="126">
                  <c:v>42201</c:v>
                </c:pt>
                <c:pt idx="127">
                  <c:v>42201</c:v>
                </c:pt>
                <c:pt idx="128">
                  <c:v>42201</c:v>
                </c:pt>
                <c:pt idx="129">
                  <c:v>42201</c:v>
                </c:pt>
                <c:pt idx="130">
                  <c:v>42201</c:v>
                </c:pt>
                <c:pt idx="131">
                  <c:v>42201</c:v>
                </c:pt>
                <c:pt idx="132">
                  <c:v>42201</c:v>
                </c:pt>
                <c:pt idx="133">
                  <c:v>42201</c:v>
                </c:pt>
                <c:pt idx="134">
                  <c:v>42201</c:v>
                </c:pt>
                <c:pt idx="135">
                  <c:v>42201</c:v>
                </c:pt>
                <c:pt idx="136">
                  <c:v>42201</c:v>
                </c:pt>
                <c:pt idx="137">
                  <c:v>42201</c:v>
                </c:pt>
                <c:pt idx="138">
                  <c:v>42201</c:v>
                </c:pt>
                <c:pt idx="139">
                  <c:v>42201</c:v>
                </c:pt>
                <c:pt idx="140">
                  <c:v>42201</c:v>
                </c:pt>
                <c:pt idx="141">
                  <c:v>42201</c:v>
                </c:pt>
                <c:pt idx="142">
                  <c:v>42201</c:v>
                </c:pt>
                <c:pt idx="143">
                  <c:v>42201</c:v>
                </c:pt>
                <c:pt idx="144">
                  <c:v>42202</c:v>
                </c:pt>
                <c:pt idx="145">
                  <c:v>42202</c:v>
                </c:pt>
                <c:pt idx="146">
                  <c:v>42202</c:v>
                </c:pt>
                <c:pt idx="147">
                  <c:v>42202</c:v>
                </c:pt>
                <c:pt idx="148">
                  <c:v>42202</c:v>
                </c:pt>
                <c:pt idx="149">
                  <c:v>42202</c:v>
                </c:pt>
                <c:pt idx="150">
                  <c:v>42202</c:v>
                </c:pt>
                <c:pt idx="151">
                  <c:v>42202</c:v>
                </c:pt>
                <c:pt idx="152">
                  <c:v>42202</c:v>
                </c:pt>
                <c:pt idx="153">
                  <c:v>42202</c:v>
                </c:pt>
                <c:pt idx="154">
                  <c:v>42202</c:v>
                </c:pt>
                <c:pt idx="155">
                  <c:v>42202</c:v>
                </c:pt>
                <c:pt idx="156">
                  <c:v>42202</c:v>
                </c:pt>
                <c:pt idx="157">
                  <c:v>42202</c:v>
                </c:pt>
                <c:pt idx="158">
                  <c:v>42202</c:v>
                </c:pt>
                <c:pt idx="159">
                  <c:v>42202</c:v>
                </c:pt>
                <c:pt idx="160">
                  <c:v>42202</c:v>
                </c:pt>
                <c:pt idx="161">
                  <c:v>42202</c:v>
                </c:pt>
                <c:pt idx="162">
                  <c:v>42202</c:v>
                </c:pt>
                <c:pt idx="163">
                  <c:v>42202</c:v>
                </c:pt>
                <c:pt idx="164">
                  <c:v>42202</c:v>
                </c:pt>
                <c:pt idx="165">
                  <c:v>42202</c:v>
                </c:pt>
                <c:pt idx="166">
                  <c:v>42202</c:v>
                </c:pt>
                <c:pt idx="167">
                  <c:v>42202</c:v>
                </c:pt>
              </c:numCache>
            </c:numRef>
          </c:cat>
          <c:val>
            <c:numRef>
              <c:f>'KCW July ISO forecast_30Day'!$D$186:$D$353</c:f>
              <c:numCache>
                <c:formatCode>General</c:formatCode>
                <c:ptCount val="168"/>
                <c:pt idx="0">
                  <c:v>8.0638000000000005</c:v>
                </c:pt>
                <c:pt idx="1">
                  <c:v>4.9500999999999999</c:v>
                </c:pt>
                <c:pt idx="2">
                  <c:v>4.4371</c:v>
                </c:pt>
                <c:pt idx="3">
                  <c:v>3.6778</c:v>
                </c:pt>
                <c:pt idx="4">
                  <c:v>4.3048000000000002</c:v>
                </c:pt>
                <c:pt idx="5">
                  <c:v>8.0404999999999998</c:v>
                </c:pt>
                <c:pt idx="6">
                  <c:v>11.1107</c:v>
                </c:pt>
                <c:pt idx="7">
                  <c:v>17.059699999999999</c:v>
                </c:pt>
                <c:pt idx="8">
                  <c:v>17.869599999999998</c:v>
                </c:pt>
                <c:pt idx="9">
                  <c:v>14.75</c:v>
                </c:pt>
                <c:pt idx="10">
                  <c:v>22.286300000000001</c:v>
                </c:pt>
                <c:pt idx="11">
                  <c:v>24.001200000000001</c:v>
                </c:pt>
                <c:pt idx="12">
                  <c:v>28.491499999999998</c:v>
                </c:pt>
                <c:pt idx="13">
                  <c:v>23.3386</c:v>
                </c:pt>
                <c:pt idx="14">
                  <c:v>20.109500000000001</c:v>
                </c:pt>
                <c:pt idx="15">
                  <c:v>12.530099999999999</c:v>
                </c:pt>
                <c:pt idx="16">
                  <c:v>2.6840999999999999</c:v>
                </c:pt>
                <c:pt idx="17">
                  <c:v>15.483700000000001</c:v>
                </c:pt>
                <c:pt idx="18">
                  <c:v>33.474499999999999</c:v>
                </c:pt>
                <c:pt idx="19">
                  <c:v>30.380800000000001</c:v>
                </c:pt>
                <c:pt idx="20">
                  <c:v>38.925800000000002</c:v>
                </c:pt>
                <c:pt idx="21">
                  <c:v>35.465000000000003</c:v>
                </c:pt>
                <c:pt idx="22">
                  <c:v>29.137</c:v>
                </c:pt>
                <c:pt idx="23">
                  <c:v>29.331600000000002</c:v>
                </c:pt>
                <c:pt idx="24">
                  <c:v>22.019300000000001</c:v>
                </c:pt>
                <c:pt idx="25">
                  <c:v>11.483000000000001</c:v>
                </c:pt>
                <c:pt idx="26">
                  <c:v>16.000399999999999</c:v>
                </c:pt>
                <c:pt idx="27">
                  <c:v>14.1449</c:v>
                </c:pt>
                <c:pt idx="28">
                  <c:v>24.0059</c:v>
                </c:pt>
                <c:pt idx="29">
                  <c:v>27.8917</c:v>
                </c:pt>
                <c:pt idx="30">
                  <c:v>26.296600000000002</c:v>
                </c:pt>
                <c:pt idx="31">
                  <c:v>32.059899999999999</c:v>
                </c:pt>
                <c:pt idx="32">
                  <c:v>32.709099999999999</c:v>
                </c:pt>
                <c:pt idx="33">
                  <c:v>24.481999999999999</c:v>
                </c:pt>
                <c:pt idx="34">
                  <c:v>24.973199999999999</c:v>
                </c:pt>
                <c:pt idx="35">
                  <c:v>24.497299999999999</c:v>
                </c:pt>
                <c:pt idx="36">
                  <c:v>18.080400000000001</c:v>
                </c:pt>
                <c:pt idx="37">
                  <c:v>22.775200000000002</c:v>
                </c:pt>
                <c:pt idx="38">
                  <c:v>20.977599999999999</c:v>
                </c:pt>
                <c:pt idx="39">
                  <c:v>16.559699999999999</c:v>
                </c:pt>
                <c:pt idx="40">
                  <c:v>10.141400000000001</c:v>
                </c:pt>
                <c:pt idx="41">
                  <c:v>10.0329</c:v>
                </c:pt>
                <c:pt idx="42">
                  <c:v>8.5757999999999992</c:v>
                </c:pt>
                <c:pt idx="43">
                  <c:v>7.0487000000000002</c:v>
                </c:pt>
                <c:pt idx="44">
                  <c:v>5.3670999999999998</c:v>
                </c:pt>
                <c:pt idx="45">
                  <c:v>4.5187999999999997</c:v>
                </c:pt>
                <c:pt idx="46">
                  <c:v>2.8691</c:v>
                </c:pt>
                <c:pt idx="47">
                  <c:v>3.7877999999999998</c:v>
                </c:pt>
                <c:pt idx="48">
                  <c:v>7.0563000000000002</c:v>
                </c:pt>
                <c:pt idx="49">
                  <c:v>1.2577</c:v>
                </c:pt>
                <c:pt idx="50">
                  <c:v>0.39040000000000002</c:v>
                </c:pt>
                <c:pt idx="51">
                  <c:v>0.48909999999999998</c:v>
                </c:pt>
                <c:pt idx="52">
                  <c:v>1.8625</c:v>
                </c:pt>
                <c:pt idx="53">
                  <c:v>4.8407</c:v>
                </c:pt>
                <c:pt idx="54">
                  <c:v>5.7792000000000003</c:v>
                </c:pt>
                <c:pt idx="55">
                  <c:v>7.0766</c:v>
                </c:pt>
                <c:pt idx="56">
                  <c:v>4.3784000000000001</c:v>
                </c:pt>
                <c:pt idx="57">
                  <c:v>5.1544999999999996</c:v>
                </c:pt>
                <c:pt idx="58">
                  <c:v>1.4395</c:v>
                </c:pt>
                <c:pt idx="59">
                  <c:v>19.8218</c:v>
                </c:pt>
                <c:pt idx="60">
                  <c:v>23.843900000000001</c:v>
                </c:pt>
                <c:pt idx="61">
                  <c:v>11.4114</c:v>
                </c:pt>
                <c:pt idx="62">
                  <c:v>13.056800000000001</c:v>
                </c:pt>
                <c:pt idx="63">
                  <c:v>14.305400000000001</c:v>
                </c:pt>
                <c:pt idx="64">
                  <c:v>36.009399999999999</c:v>
                </c:pt>
                <c:pt idx="65">
                  <c:v>46.653199999999998</c:v>
                </c:pt>
                <c:pt idx="66">
                  <c:v>28.4239</c:v>
                </c:pt>
                <c:pt idx="67">
                  <c:v>38.383499999999998</c:v>
                </c:pt>
                <c:pt idx="68">
                  <c:v>48.8249</c:v>
                </c:pt>
                <c:pt idx="69">
                  <c:v>47.3384</c:v>
                </c:pt>
                <c:pt idx="70">
                  <c:v>46.784500000000001</c:v>
                </c:pt>
                <c:pt idx="71">
                  <c:v>44.753300000000003</c:v>
                </c:pt>
                <c:pt idx="72">
                  <c:v>39.120399999999997</c:v>
                </c:pt>
                <c:pt idx="73">
                  <c:v>30.354099999999999</c:v>
                </c:pt>
                <c:pt idx="74">
                  <c:v>27.2453</c:v>
                </c:pt>
                <c:pt idx="75">
                  <c:v>17.770600000000002</c:v>
                </c:pt>
                <c:pt idx="76">
                  <c:v>15.6623</c:v>
                </c:pt>
                <c:pt idx="77">
                  <c:v>26.981300000000001</c:v>
                </c:pt>
                <c:pt idx="78">
                  <c:v>30.8567</c:v>
                </c:pt>
                <c:pt idx="79">
                  <c:v>24.452000000000002</c:v>
                </c:pt>
                <c:pt idx="80">
                  <c:v>26.675000000000001</c:v>
                </c:pt>
                <c:pt idx="81">
                  <c:v>28.068100000000001</c:v>
                </c:pt>
                <c:pt idx="82">
                  <c:v>34.246000000000002</c:v>
                </c:pt>
                <c:pt idx="83">
                  <c:v>36.187899999999999</c:v>
                </c:pt>
                <c:pt idx="84">
                  <c:v>37.196599999999997</c:v>
                </c:pt>
                <c:pt idx="85">
                  <c:v>36.482900000000001</c:v>
                </c:pt>
                <c:pt idx="86">
                  <c:v>30.547000000000001</c:v>
                </c:pt>
                <c:pt idx="87">
                  <c:v>32.642400000000002</c:v>
                </c:pt>
                <c:pt idx="88">
                  <c:v>40.608899999999998</c:v>
                </c:pt>
                <c:pt idx="89">
                  <c:v>41.217100000000002</c:v>
                </c:pt>
                <c:pt idx="90">
                  <c:v>42.418500000000002</c:v>
                </c:pt>
                <c:pt idx="91">
                  <c:v>41.599200000000003</c:v>
                </c:pt>
                <c:pt idx="92">
                  <c:v>29.007300000000001</c:v>
                </c:pt>
                <c:pt idx="93">
                  <c:v>28.044699999999999</c:v>
                </c:pt>
                <c:pt idx="94">
                  <c:v>16.369</c:v>
                </c:pt>
                <c:pt idx="95">
                  <c:v>8.7591000000000001</c:v>
                </c:pt>
                <c:pt idx="96">
                  <c:v>34.040300000000002</c:v>
                </c:pt>
                <c:pt idx="97">
                  <c:v>42.461399999999998</c:v>
                </c:pt>
                <c:pt idx="98">
                  <c:v>46.404699999999998</c:v>
                </c:pt>
                <c:pt idx="99">
                  <c:v>42.024500000000003</c:v>
                </c:pt>
                <c:pt idx="100">
                  <c:v>39.5929</c:v>
                </c:pt>
                <c:pt idx="101">
                  <c:v>28.680299999999999</c:v>
                </c:pt>
                <c:pt idx="102">
                  <c:v>26.539100000000001</c:v>
                </c:pt>
                <c:pt idx="103">
                  <c:v>23.659600000000001</c:v>
                </c:pt>
                <c:pt idx="104">
                  <c:v>27.679099999999998</c:v>
                </c:pt>
                <c:pt idx="105">
                  <c:v>28.9255</c:v>
                </c:pt>
                <c:pt idx="106">
                  <c:v>32.7179</c:v>
                </c:pt>
                <c:pt idx="107">
                  <c:v>30.468399999999999</c:v>
                </c:pt>
                <c:pt idx="108">
                  <c:v>31.1739</c:v>
                </c:pt>
                <c:pt idx="109">
                  <c:v>35.155999999999999</c:v>
                </c:pt>
                <c:pt idx="110">
                  <c:v>28.8248</c:v>
                </c:pt>
                <c:pt idx="111">
                  <c:v>34.682699999999997</c:v>
                </c:pt>
                <c:pt idx="112">
                  <c:v>42.107100000000003</c:v>
                </c:pt>
                <c:pt idx="113">
                  <c:v>40.234200000000001</c:v>
                </c:pt>
                <c:pt idx="114">
                  <c:v>40.406700000000001</c:v>
                </c:pt>
                <c:pt idx="115">
                  <c:v>39.461199999999998</c:v>
                </c:pt>
                <c:pt idx="116">
                  <c:v>29.525200000000002</c:v>
                </c:pt>
                <c:pt idx="117">
                  <c:v>22.872800000000002</c:v>
                </c:pt>
                <c:pt idx="118">
                  <c:v>16.879100000000001</c:v>
                </c:pt>
                <c:pt idx="119">
                  <c:v>15.324199999999999</c:v>
                </c:pt>
                <c:pt idx="120">
                  <c:v>18.3169</c:v>
                </c:pt>
                <c:pt idx="121">
                  <c:v>24.614599999999999</c:v>
                </c:pt>
                <c:pt idx="122">
                  <c:v>14.423999999999999</c:v>
                </c:pt>
                <c:pt idx="123">
                  <c:v>8.6094000000000008</c:v>
                </c:pt>
                <c:pt idx="124">
                  <c:v>11.3062</c:v>
                </c:pt>
                <c:pt idx="125">
                  <c:v>15.4091</c:v>
                </c:pt>
                <c:pt idx="126">
                  <c:v>21.078900000000001</c:v>
                </c:pt>
                <c:pt idx="127">
                  <c:v>12.7112</c:v>
                </c:pt>
                <c:pt idx="128">
                  <c:v>9.6487999999999996</c:v>
                </c:pt>
                <c:pt idx="129">
                  <c:v>8.4588000000000001</c:v>
                </c:pt>
                <c:pt idx="130">
                  <c:v>7.1092000000000004</c:v>
                </c:pt>
                <c:pt idx="131">
                  <c:v>9.7802000000000007</c:v>
                </c:pt>
                <c:pt idx="132">
                  <c:v>8.2769999999999992</c:v>
                </c:pt>
                <c:pt idx="133">
                  <c:v>8.5606000000000009</c:v>
                </c:pt>
                <c:pt idx="134">
                  <c:v>7.3350999999999997</c:v>
                </c:pt>
                <c:pt idx="135">
                  <c:v>8.5749999999999993</c:v>
                </c:pt>
                <c:pt idx="136">
                  <c:v>5.2256999999999998</c:v>
                </c:pt>
                <c:pt idx="137">
                  <c:v>3.7892000000000001</c:v>
                </c:pt>
                <c:pt idx="138">
                  <c:v>1.6556999999999999</c:v>
                </c:pt>
                <c:pt idx="139">
                  <c:v>0.51759999999999995</c:v>
                </c:pt>
                <c:pt idx="140">
                  <c:v>2.7759</c:v>
                </c:pt>
                <c:pt idx="141">
                  <c:v>2.4542000000000002</c:v>
                </c:pt>
                <c:pt idx="142">
                  <c:v>3.5272999999999999</c:v>
                </c:pt>
                <c:pt idx="143">
                  <c:v>4.8535000000000004</c:v>
                </c:pt>
                <c:pt idx="144">
                  <c:v>7.7224000000000004</c:v>
                </c:pt>
                <c:pt idx="145">
                  <c:v>8.1687999999999992</c:v>
                </c:pt>
                <c:pt idx="146">
                  <c:v>8.5846999999999998</c:v>
                </c:pt>
                <c:pt idx="147">
                  <c:v>8.3345000000000002</c:v>
                </c:pt>
                <c:pt idx="148">
                  <c:v>8.2177000000000007</c:v>
                </c:pt>
                <c:pt idx="149">
                  <c:v>8.7030999999999992</c:v>
                </c:pt>
                <c:pt idx="150">
                  <c:v>11.2456</c:v>
                </c:pt>
                <c:pt idx="151">
                  <c:v>12.154199999999999</c:v>
                </c:pt>
                <c:pt idx="152">
                  <c:v>9.2905999999999995</c:v>
                </c:pt>
                <c:pt idx="153">
                  <c:v>9.3717000000000006</c:v>
                </c:pt>
                <c:pt idx="154">
                  <c:v>13.697900000000001</c:v>
                </c:pt>
                <c:pt idx="155">
                  <c:v>16.344999999999999</c:v>
                </c:pt>
                <c:pt idx="156">
                  <c:v>13.8482</c:v>
                </c:pt>
                <c:pt idx="157">
                  <c:v>14.6997</c:v>
                </c:pt>
                <c:pt idx="158">
                  <c:v>21.226600000000001</c:v>
                </c:pt>
                <c:pt idx="159">
                  <c:v>24.703199999999999</c:v>
                </c:pt>
                <c:pt idx="160">
                  <c:v>25.643000000000001</c:v>
                </c:pt>
                <c:pt idx="161">
                  <c:v>34.1143</c:v>
                </c:pt>
                <c:pt idx="162">
                  <c:v>36.759700000000002</c:v>
                </c:pt>
                <c:pt idx="163">
                  <c:v>21.777799999999999</c:v>
                </c:pt>
                <c:pt idx="164">
                  <c:v>45.712000000000003</c:v>
                </c:pt>
                <c:pt idx="165">
                  <c:v>46.6892</c:v>
                </c:pt>
                <c:pt idx="166">
                  <c:v>48.372999999999998</c:v>
                </c:pt>
                <c:pt idx="167">
                  <c:v>50.800199999999997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'KCW July ISO forecast_30Day'!$E$2</c:f>
              <c:strCache>
                <c:ptCount val="1"/>
                <c:pt idx="0">
                  <c:v>Measured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'KCW July ISO forecast_30Day'!$A$186:$A$353</c:f>
              <c:numCache>
                <c:formatCode>m/d/yyyy</c:formatCode>
                <c:ptCount val="168"/>
                <c:pt idx="0">
                  <c:v>42196</c:v>
                </c:pt>
                <c:pt idx="1">
                  <c:v>42196</c:v>
                </c:pt>
                <c:pt idx="2">
                  <c:v>42196</c:v>
                </c:pt>
                <c:pt idx="3">
                  <c:v>42196</c:v>
                </c:pt>
                <c:pt idx="4">
                  <c:v>42196</c:v>
                </c:pt>
                <c:pt idx="5">
                  <c:v>42196</c:v>
                </c:pt>
                <c:pt idx="6">
                  <c:v>42196</c:v>
                </c:pt>
                <c:pt idx="7">
                  <c:v>42196</c:v>
                </c:pt>
                <c:pt idx="8">
                  <c:v>42196</c:v>
                </c:pt>
                <c:pt idx="9">
                  <c:v>42196</c:v>
                </c:pt>
                <c:pt idx="10">
                  <c:v>42196</c:v>
                </c:pt>
                <c:pt idx="11">
                  <c:v>42196</c:v>
                </c:pt>
                <c:pt idx="12">
                  <c:v>42196</c:v>
                </c:pt>
                <c:pt idx="13">
                  <c:v>42196</c:v>
                </c:pt>
                <c:pt idx="14">
                  <c:v>42196</c:v>
                </c:pt>
                <c:pt idx="15">
                  <c:v>42196</c:v>
                </c:pt>
                <c:pt idx="16">
                  <c:v>42196</c:v>
                </c:pt>
                <c:pt idx="17">
                  <c:v>42196</c:v>
                </c:pt>
                <c:pt idx="18">
                  <c:v>42196</c:v>
                </c:pt>
                <c:pt idx="19">
                  <c:v>42196</c:v>
                </c:pt>
                <c:pt idx="20">
                  <c:v>42196</c:v>
                </c:pt>
                <c:pt idx="21">
                  <c:v>42196</c:v>
                </c:pt>
                <c:pt idx="22">
                  <c:v>42196</c:v>
                </c:pt>
                <c:pt idx="23">
                  <c:v>42196</c:v>
                </c:pt>
                <c:pt idx="24">
                  <c:v>42197</c:v>
                </c:pt>
                <c:pt idx="25">
                  <c:v>42197</c:v>
                </c:pt>
                <c:pt idx="26">
                  <c:v>42197</c:v>
                </c:pt>
                <c:pt idx="27">
                  <c:v>42197</c:v>
                </c:pt>
                <c:pt idx="28">
                  <c:v>42197</c:v>
                </c:pt>
                <c:pt idx="29">
                  <c:v>42197</c:v>
                </c:pt>
                <c:pt idx="30">
                  <c:v>42197</c:v>
                </c:pt>
                <c:pt idx="31">
                  <c:v>42197</c:v>
                </c:pt>
                <c:pt idx="32">
                  <c:v>42197</c:v>
                </c:pt>
                <c:pt idx="33">
                  <c:v>42197</c:v>
                </c:pt>
                <c:pt idx="34">
                  <c:v>42197</c:v>
                </c:pt>
                <c:pt idx="35">
                  <c:v>42197</c:v>
                </c:pt>
                <c:pt idx="36">
                  <c:v>42197</c:v>
                </c:pt>
                <c:pt idx="37">
                  <c:v>42197</c:v>
                </c:pt>
                <c:pt idx="38">
                  <c:v>42197</c:v>
                </c:pt>
                <c:pt idx="39">
                  <c:v>42197</c:v>
                </c:pt>
                <c:pt idx="40">
                  <c:v>42197</c:v>
                </c:pt>
                <c:pt idx="41">
                  <c:v>42197</c:v>
                </c:pt>
                <c:pt idx="42">
                  <c:v>42197</c:v>
                </c:pt>
                <c:pt idx="43">
                  <c:v>42197</c:v>
                </c:pt>
                <c:pt idx="44">
                  <c:v>42197</c:v>
                </c:pt>
                <c:pt idx="45">
                  <c:v>42197</c:v>
                </c:pt>
                <c:pt idx="46">
                  <c:v>42197</c:v>
                </c:pt>
                <c:pt idx="47">
                  <c:v>42197</c:v>
                </c:pt>
                <c:pt idx="48">
                  <c:v>42198</c:v>
                </c:pt>
                <c:pt idx="49">
                  <c:v>42198</c:v>
                </c:pt>
                <c:pt idx="50">
                  <c:v>42198</c:v>
                </c:pt>
                <c:pt idx="51">
                  <c:v>42198</c:v>
                </c:pt>
                <c:pt idx="52">
                  <c:v>42198</c:v>
                </c:pt>
                <c:pt idx="53">
                  <c:v>42198</c:v>
                </c:pt>
                <c:pt idx="54">
                  <c:v>42198</c:v>
                </c:pt>
                <c:pt idx="55">
                  <c:v>42198</c:v>
                </c:pt>
                <c:pt idx="56">
                  <c:v>42198</c:v>
                </c:pt>
                <c:pt idx="57">
                  <c:v>42198</c:v>
                </c:pt>
                <c:pt idx="58">
                  <c:v>42198</c:v>
                </c:pt>
                <c:pt idx="59">
                  <c:v>42198</c:v>
                </c:pt>
                <c:pt idx="60">
                  <c:v>42198</c:v>
                </c:pt>
                <c:pt idx="61">
                  <c:v>42198</c:v>
                </c:pt>
                <c:pt idx="62">
                  <c:v>42198</c:v>
                </c:pt>
                <c:pt idx="63">
                  <c:v>42198</c:v>
                </c:pt>
                <c:pt idx="64">
                  <c:v>42198</c:v>
                </c:pt>
                <c:pt idx="65">
                  <c:v>42198</c:v>
                </c:pt>
                <c:pt idx="66">
                  <c:v>42198</c:v>
                </c:pt>
                <c:pt idx="67">
                  <c:v>42198</c:v>
                </c:pt>
                <c:pt idx="68">
                  <c:v>42198</c:v>
                </c:pt>
                <c:pt idx="69">
                  <c:v>42198</c:v>
                </c:pt>
                <c:pt idx="70">
                  <c:v>42198</c:v>
                </c:pt>
                <c:pt idx="71">
                  <c:v>42198</c:v>
                </c:pt>
                <c:pt idx="72">
                  <c:v>42199</c:v>
                </c:pt>
                <c:pt idx="73">
                  <c:v>42199</c:v>
                </c:pt>
                <c:pt idx="74">
                  <c:v>42199</c:v>
                </c:pt>
                <c:pt idx="75">
                  <c:v>42199</c:v>
                </c:pt>
                <c:pt idx="76">
                  <c:v>42199</c:v>
                </c:pt>
                <c:pt idx="77">
                  <c:v>42199</c:v>
                </c:pt>
                <c:pt idx="78">
                  <c:v>42199</c:v>
                </c:pt>
                <c:pt idx="79">
                  <c:v>42199</c:v>
                </c:pt>
                <c:pt idx="80">
                  <c:v>42199</c:v>
                </c:pt>
                <c:pt idx="81">
                  <c:v>42199</c:v>
                </c:pt>
                <c:pt idx="82">
                  <c:v>42199</c:v>
                </c:pt>
                <c:pt idx="83">
                  <c:v>42199</c:v>
                </c:pt>
                <c:pt idx="84">
                  <c:v>42199</c:v>
                </c:pt>
                <c:pt idx="85">
                  <c:v>42199</c:v>
                </c:pt>
                <c:pt idx="86">
                  <c:v>42199</c:v>
                </c:pt>
                <c:pt idx="87">
                  <c:v>42199</c:v>
                </c:pt>
                <c:pt idx="88">
                  <c:v>42199</c:v>
                </c:pt>
                <c:pt idx="89">
                  <c:v>42199</c:v>
                </c:pt>
                <c:pt idx="90">
                  <c:v>42199</c:v>
                </c:pt>
                <c:pt idx="91">
                  <c:v>42199</c:v>
                </c:pt>
                <c:pt idx="92">
                  <c:v>42199</c:v>
                </c:pt>
                <c:pt idx="93">
                  <c:v>42199</c:v>
                </c:pt>
                <c:pt idx="94">
                  <c:v>42199</c:v>
                </c:pt>
                <c:pt idx="95">
                  <c:v>42199</c:v>
                </c:pt>
                <c:pt idx="96">
                  <c:v>42200</c:v>
                </c:pt>
                <c:pt idx="97">
                  <c:v>42200</c:v>
                </c:pt>
                <c:pt idx="98">
                  <c:v>42200</c:v>
                </c:pt>
                <c:pt idx="99">
                  <c:v>42200</c:v>
                </c:pt>
                <c:pt idx="100">
                  <c:v>42200</c:v>
                </c:pt>
                <c:pt idx="101">
                  <c:v>42200</c:v>
                </c:pt>
                <c:pt idx="102">
                  <c:v>42200</c:v>
                </c:pt>
                <c:pt idx="103">
                  <c:v>42200</c:v>
                </c:pt>
                <c:pt idx="104">
                  <c:v>42200</c:v>
                </c:pt>
                <c:pt idx="105">
                  <c:v>42200</c:v>
                </c:pt>
                <c:pt idx="106">
                  <c:v>42200</c:v>
                </c:pt>
                <c:pt idx="107">
                  <c:v>42200</c:v>
                </c:pt>
                <c:pt idx="108">
                  <c:v>42200</c:v>
                </c:pt>
                <c:pt idx="109">
                  <c:v>42200</c:v>
                </c:pt>
                <c:pt idx="110">
                  <c:v>42200</c:v>
                </c:pt>
                <c:pt idx="111">
                  <c:v>42200</c:v>
                </c:pt>
                <c:pt idx="112">
                  <c:v>42200</c:v>
                </c:pt>
                <c:pt idx="113">
                  <c:v>42200</c:v>
                </c:pt>
                <c:pt idx="114">
                  <c:v>42200</c:v>
                </c:pt>
                <c:pt idx="115">
                  <c:v>42200</c:v>
                </c:pt>
                <c:pt idx="116">
                  <c:v>42200</c:v>
                </c:pt>
                <c:pt idx="117">
                  <c:v>42200</c:v>
                </c:pt>
                <c:pt idx="118">
                  <c:v>42200</c:v>
                </c:pt>
                <c:pt idx="119">
                  <c:v>42200</c:v>
                </c:pt>
                <c:pt idx="120">
                  <c:v>42201</c:v>
                </c:pt>
                <c:pt idx="121">
                  <c:v>42201</c:v>
                </c:pt>
                <c:pt idx="122">
                  <c:v>42201</c:v>
                </c:pt>
                <c:pt idx="123">
                  <c:v>42201</c:v>
                </c:pt>
                <c:pt idx="124">
                  <c:v>42201</c:v>
                </c:pt>
                <c:pt idx="125">
                  <c:v>42201</c:v>
                </c:pt>
                <c:pt idx="126">
                  <c:v>42201</c:v>
                </c:pt>
                <c:pt idx="127">
                  <c:v>42201</c:v>
                </c:pt>
                <c:pt idx="128">
                  <c:v>42201</c:v>
                </c:pt>
                <c:pt idx="129">
                  <c:v>42201</c:v>
                </c:pt>
                <c:pt idx="130">
                  <c:v>42201</c:v>
                </c:pt>
                <c:pt idx="131">
                  <c:v>42201</c:v>
                </c:pt>
                <c:pt idx="132">
                  <c:v>42201</c:v>
                </c:pt>
                <c:pt idx="133">
                  <c:v>42201</c:v>
                </c:pt>
                <c:pt idx="134">
                  <c:v>42201</c:v>
                </c:pt>
                <c:pt idx="135">
                  <c:v>42201</c:v>
                </c:pt>
                <c:pt idx="136">
                  <c:v>42201</c:v>
                </c:pt>
                <c:pt idx="137">
                  <c:v>42201</c:v>
                </c:pt>
                <c:pt idx="138">
                  <c:v>42201</c:v>
                </c:pt>
                <c:pt idx="139">
                  <c:v>42201</c:v>
                </c:pt>
                <c:pt idx="140">
                  <c:v>42201</c:v>
                </c:pt>
                <c:pt idx="141">
                  <c:v>42201</c:v>
                </c:pt>
                <c:pt idx="142">
                  <c:v>42201</c:v>
                </c:pt>
                <c:pt idx="143">
                  <c:v>42201</c:v>
                </c:pt>
                <c:pt idx="144">
                  <c:v>42202</c:v>
                </c:pt>
                <c:pt idx="145">
                  <c:v>42202</c:v>
                </c:pt>
                <c:pt idx="146">
                  <c:v>42202</c:v>
                </c:pt>
                <c:pt idx="147">
                  <c:v>42202</c:v>
                </c:pt>
                <c:pt idx="148">
                  <c:v>42202</c:v>
                </c:pt>
                <c:pt idx="149">
                  <c:v>42202</c:v>
                </c:pt>
                <c:pt idx="150">
                  <c:v>42202</c:v>
                </c:pt>
                <c:pt idx="151">
                  <c:v>42202</c:v>
                </c:pt>
                <c:pt idx="152">
                  <c:v>42202</c:v>
                </c:pt>
                <c:pt idx="153">
                  <c:v>42202</c:v>
                </c:pt>
                <c:pt idx="154">
                  <c:v>42202</c:v>
                </c:pt>
                <c:pt idx="155">
                  <c:v>42202</c:v>
                </c:pt>
                <c:pt idx="156">
                  <c:v>42202</c:v>
                </c:pt>
                <c:pt idx="157">
                  <c:v>42202</c:v>
                </c:pt>
                <c:pt idx="158">
                  <c:v>42202</c:v>
                </c:pt>
                <c:pt idx="159">
                  <c:v>42202</c:v>
                </c:pt>
                <c:pt idx="160">
                  <c:v>42202</c:v>
                </c:pt>
                <c:pt idx="161">
                  <c:v>42202</c:v>
                </c:pt>
                <c:pt idx="162">
                  <c:v>42202</c:v>
                </c:pt>
                <c:pt idx="163">
                  <c:v>42202</c:v>
                </c:pt>
                <c:pt idx="164">
                  <c:v>42202</c:v>
                </c:pt>
                <c:pt idx="165">
                  <c:v>42202</c:v>
                </c:pt>
                <c:pt idx="166">
                  <c:v>42202</c:v>
                </c:pt>
                <c:pt idx="167">
                  <c:v>42202</c:v>
                </c:pt>
              </c:numCache>
            </c:numRef>
          </c:cat>
          <c:val>
            <c:numRef>
              <c:f>'KCW July ISO forecast_30Day'!$E$186:$E$353</c:f>
              <c:numCache>
                <c:formatCode>General</c:formatCode>
                <c:ptCount val="168"/>
                <c:pt idx="0">
                  <c:v>24.72</c:v>
                </c:pt>
                <c:pt idx="1">
                  <c:v>25.83</c:v>
                </c:pt>
                <c:pt idx="2">
                  <c:v>20.43</c:v>
                </c:pt>
                <c:pt idx="3">
                  <c:v>9.44</c:v>
                </c:pt>
                <c:pt idx="4">
                  <c:v>4.9800000000000004</c:v>
                </c:pt>
                <c:pt idx="5">
                  <c:v>3.35</c:v>
                </c:pt>
                <c:pt idx="6">
                  <c:v>8.64</c:v>
                </c:pt>
                <c:pt idx="7">
                  <c:v>11.22</c:v>
                </c:pt>
                <c:pt idx="8">
                  <c:v>18.29</c:v>
                </c:pt>
                <c:pt idx="9">
                  <c:v>26.42</c:v>
                </c:pt>
                <c:pt idx="10">
                  <c:v>24.86</c:v>
                </c:pt>
                <c:pt idx="11">
                  <c:v>32.119999999999997</c:v>
                </c:pt>
                <c:pt idx="12">
                  <c:v>29.37</c:v>
                </c:pt>
                <c:pt idx="13">
                  <c:v>21.94</c:v>
                </c:pt>
                <c:pt idx="14">
                  <c:v>9.9499999999999993</c:v>
                </c:pt>
                <c:pt idx="15">
                  <c:v>7.37</c:v>
                </c:pt>
                <c:pt idx="16">
                  <c:v>8.8000000000000007</c:v>
                </c:pt>
                <c:pt idx="17">
                  <c:v>19.649999999999999</c:v>
                </c:pt>
                <c:pt idx="18">
                  <c:v>39.54</c:v>
                </c:pt>
                <c:pt idx="19">
                  <c:v>40.590000000000003</c:v>
                </c:pt>
                <c:pt idx="20">
                  <c:v>43.58</c:v>
                </c:pt>
                <c:pt idx="21">
                  <c:v>41.7</c:v>
                </c:pt>
                <c:pt idx="22">
                  <c:v>45.33</c:v>
                </c:pt>
                <c:pt idx="23">
                  <c:v>43.95</c:v>
                </c:pt>
                <c:pt idx="24">
                  <c:v>33.82</c:v>
                </c:pt>
                <c:pt idx="25">
                  <c:v>27.19</c:v>
                </c:pt>
                <c:pt idx="26">
                  <c:v>26.81</c:v>
                </c:pt>
                <c:pt idx="27">
                  <c:v>28.85</c:v>
                </c:pt>
                <c:pt idx="28">
                  <c:v>27.54</c:v>
                </c:pt>
                <c:pt idx="29">
                  <c:v>14.21</c:v>
                </c:pt>
                <c:pt idx="30">
                  <c:v>12.82</c:v>
                </c:pt>
                <c:pt idx="31">
                  <c:v>9.74</c:v>
                </c:pt>
                <c:pt idx="32">
                  <c:v>14.03</c:v>
                </c:pt>
                <c:pt idx="33">
                  <c:v>23.74</c:v>
                </c:pt>
                <c:pt idx="34">
                  <c:v>22.02</c:v>
                </c:pt>
                <c:pt idx="35">
                  <c:v>14.32</c:v>
                </c:pt>
                <c:pt idx="36">
                  <c:v>12.82</c:v>
                </c:pt>
                <c:pt idx="37">
                  <c:v>13.95</c:v>
                </c:pt>
                <c:pt idx="38">
                  <c:v>8.58</c:v>
                </c:pt>
                <c:pt idx="39">
                  <c:v>13.35</c:v>
                </c:pt>
                <c:pt idx="40">
                  <c:v>7.45</c:v>
                </c:pt>
                <c:pt idx="41">
                  <c:v>14.13</c:v>
                </c:pt>
                <c:pt idx="42">
                  <c:v>9.34</c:v>
                </c:pt>
                <c:pt idx="43">
                  <c:v>13.31</c:v>
                </c:pt>
                <c:pt idx="44">
                  <c:v>22.43</c:v>
                </c:pt>
                <c:pt idx="45">
                  <c:v>12.88</c:v>
                </c:pt>
                <c:pt idx="46">
                  <c:v>7.5</c:v>
                </c:pt>
                <c:pt idx="47">
                  <c:v>2.04</c:v>
                </c:pt>
                <c:pt idx="48">
                  <c:v>0</c:v>
                </c:pt>
                <c:pt idx="49">
                  <c:v>0.02</c:v>
                </c:pt>
                <c:pt idx="50">
                  <c:v>0</c:v>
                </c:pt>
                <c:pt idx="51">
                  <c:v>0.01</c:v>
                </c:pt>
                <c:pt idx="52">
                  <c:v>2.46</c:v>
                </c:pt>
                <c:pt idx="53">
                  <c:v>2.04</c:v>
                </c:pt>
                <c:pt idx="54">
                  <c:v>5.09</c:v>
                </c:pt>
                <c:pt idx="55">
                  <c:v>6.31</c:v>
                </c:pt>
                <c:pt idx="56">
                  <c:v>5</c:v>
                </c:pt>
                <c:pt idx="57">
                  <c:v>9.92</c:v>
                </c:pt>
                <c:pt idx="58">
                  <c:v>21.68</c:v>
                </c:pt>
                <c:pt idx="59">
                  <c:v>6.54</c:v>
                </c:pt>
                <c:pt idx="60">
                  <c:v>6.07</c:v>
                </c:pt>
                <c:pt idx="61">
                  <c:v>9.9499999999999993</c:v>
                </c:pt>
                <c:pt idx="62">
                  <c:v>19.34</c:v>
                </c:pt>
                <c:pt idx="63">
                  <c:v>32.049999999999997</c:v>
                </c:pt>
                <c:pt idx="64">
                  <c:v>44.02</c:v>
                </c:pt>
                <c:pt idx="65">
                  <c:v>44.65</c:v>
                </c:pt>
                <c:pt idx="66">
                  <c:v>38.58</c:v>
                </c:pt>
                <c:pt idx="67">
                  <c:v>39.07</c:v>
                </c:pt>
                <c:pt idx="68">
                  <c:v>36.96</c:v>
                </c:pt>
                <c:pt idx="69">
                  <c:v>34.4</c:v>
                </c:pt>
                <c:pt idx="70">
                  <c:v>38.11</c:v>
                </c:pt>
                <c:pt idx="71">
                  <c:v>34.090000000000003</c:v>
                </c:pt>
                <c:pt idx="72">
                  <c:v>35.950000000000003</c:v>
                </c:pt>
                <c:pt idx="73">
                  <c:v>41.26</c:v>
                </c:pt>
                <c:pt idx="74">
                  <c:v>39.79</c:v>
                </c:pt>
                <c:pt idx="75">
                  <c:v>22.31</c:v>
                </c:pt>
                <c:pt idx="76">
                  <c:v>23.54</c:v>
                </c:pt>
                <c:pt idx="77">
                  <c:v>23.63</c:v>
                </c:pt>
                <c:pt idx="78">
                  <c:v>32.46</c:v>
                </c:pt>
                <c:pt idx="79">
                  <c:v>40.840000000000003</c:v>
                </c:pt>
                <c:pt idx="80">
                  <c:v>45.45</c:v>
                </c:pt>
                <c:pt idx="81">
                  <c:v>46.49</c:v>
                </c:pt>
                <c:pt idx="82">
                  <c:v>39.99</c:v>
                </c:pt>
                <c:pt idx="83">
                  <c:v>43.88</c:v>
                </c:pt>
                <c:pt idx="84">
                  <c:v>50.9</c:v>
                </c:pt>
                <c:pt idx="85">
                  <c:v>49.11</c:v>
                </c:pt>
                <c:pt idx="86">
                  <c:v>43.53</c:v>
                </c:pt>
                <c:pt idx="87">
                  <c:v>33.92</c:v>
                </c:pt>
                <c:pt idx="88">
                  <c:v>35.42</c:v>
                </c:pt>
                <c:pt idx="89">
                  <c:v>29.81</c:v>
                </c:pt>
                <c:pt idx="90">
                  <c:v>32.74</c:v>
                </c:pt>
                <c:pt idx="91">
                  <c:v>28.48</c:v>
                </c:pt>
                <c:pt idx="92">
                  <c:v>21.71</c:v>
                </c:pt>
                <c:pt idx="93">
                  <c:v>9.6999999999999993</c:v>
                </c:pt>
                <c:pt idx="94">
                  <c:v>3.42</c:v>
                </c:pt>
                <c:pt idx="95">
                  <c:v>5.23</c:v>
                </c:pt>
                <c:pt idx="96">
                  <c:v>24.63</c:v>
                </c:pt>
                <c:pt idx="97">
                  <c:v>31.97</c:v>
                </c:pt>
                <c:pt idx="98">
                  <c:v>40.9</c:v>
                </c:pt>
                <c:pt idx="99">
                  <c:v>44.62</c:v>
                </c:pt>
                <c:pt idx="100">
                  <c:v>39.86</c:v>
                </c:pt>
                <c:pt idx="101">
                  <c:v>30.29</c:v>
                </c:pt>
                <c:pt idx="102">
                  <c:v>19.91</c:v>
                </c:pt>
                <c:pt idx="103">
                  <c:v>12.72</c:v>
                </c:pt>
                <c:pt idx="104">
                  <c:v>19.95</c:v>
                </c:pt>
                <c:pt idx="105">
                  <c:v>20.63</c:v>
                </c:pt>
                <c:pt idx="106">
                  <c:v>21.26</c:v>
                </c:pt>
                <c:pt idx="107">
                  <c:v>24.89</c:v>
                </c:pt>
                <c:pt idx="108">
                  <c:v>21.09</c:v>
                </c:pt>
                <c:pt idx="109">
                  <c:v>19.239999999999998</c:v>
                </c:pt>
                <c:pt idx="110">
                  <c:v>23.04</c:v>
                </c:pt>
                <c:pt idx="111">
                  <c:v>20.72</c:v>
                </c:pt>
                <c:pt idx="112">
                  <c:v>37.880000000000003</c:v>
                </c:pt>
                <c:pt idx="113">
                  <c:v>23.86</c:v>
                </c:pt>
                <c:pt idx="114">
                  <c:v>21.42</c:v>
                </c:pt>
                <c:pt idx="115">
                  <c:v>16.13</c:v>
                </c:pt>
                <c:pt idx="116">
                  <c:v>11.75</c:v>
                </c:pt>
                <c:pt idx="117">
                  <c:v>12.04</c:v>
                </c:pt>
                <c:pt idx="118">
                  <c:v>22.22</c:v>
                </c:pt>
                <c:pt idx="119">
                  <c:v>29.42</c:v>
                </c:pt>
                <c:pt idx="120">
                  <c:v>36</c:v>
                </c:pt>
                <c:pt idx="121">
                  <c:v>37.9</c:v>
                </c:pt>
                <c:pt idx="122">
                  <c:v>30.61</c:v>
                </c:pt>
                <c:pt idx="123">
                  <c:v>15.68</c:v>
                </c:pt>
                <c:pt idx="124">
                  <c:v>8.94</c:v>
                </c:pt>
                <c:pt idx="125">
                  <c:v>6.04</c:v>
                </c:pt>
                <c:pt idx="126">
                  <c:v>13.95</c:v>
                </c:pt>
                <c:pt idx="127">
                  <c:v>7.45</c:v>
                </c:pt>
                <c:pt idx="128">
                  <c:v>3.52</c:v>
                </c:pt>
                <c:pt idx="129">
                  <c:v>4.21</c:v>
                </c:pt>
                <c:pt idx="130">
                  <c:v>7.08</c:v>
                </c:pt>
                <c:pt idx="131">
                  <c:v>10.17</c:v>
                </c:pt>
                <c:pt idx="132">
                  <c:v>9.69</c:v>
                </c:pt>
                <c:pt idx="133">
                  <c:v>7.35</c:v>
                </c:pt>
                <c:pt idx="134">
                  <c:v>6.66</c:v>
                </c:pt>
                <c:pt idx="135">
                  <c:v>6.79</c:v>
                </c:pt>
                <c:pt idx="136">
                  <c:v>0.74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1.86</c:v>
                </c:pt>
                <c:pt idx="146">
                  <c:v>5.09</c:v>
                </c:pt>
                <c:pt idx="147">
                  <c:v>6.09</c:v>
                </c:pt>
                <c:pt idx="148">
                  <c:v>4.99</c:v>
                </c:pt>
                <c:pt idx="149">
                  <c:v>7.35</c:v>
                </c:pt>
                <c:pt idx="150">
                  <c:v>6.73</c:v>
                </c:pt>
                <c:pt idx="151">
                  <c:v>8.66</c:v>
                </c:pt>
                <c:pt idx="152">
                  <c:v>9.16</c:v>
                </c:pt>
                <c:pt idx="153">
                  <c:v>9.49</c:v>
                </c:pt>
                <c:pt idx="154">
                  <c:v>8.69</c:v>
                </c:pt>
                <c:pt idx="155">
                  <c:v>9.08</c:v>
                </c:pt>
                <c:pt idx="156">
                  <c:v>11.76</c:v>
                </c:pt>
                <c:pt idx="157">
                  <c:v>12.68</c:v>
                </c:pt>
                <c:pt idx="158">
                  <c:v>13.88</c:v>
                </c:pt>
                <c:pt idx="159">
                  <c:v>16.809999999999999</c:v>
                </c:pt>
                <c:pt idx="160">
                  <c:v>25.09</c:v>
                </c:pt>
                <c:pt idx="161">
                  <c:v>33.729999999999997</c:v>
                </c:pt>
                <c:pt idx="162">
                  <c:v>30.39</c:v>
                </c:pt>
                <c:pt idx="163">
                  <c:v>34.06</c:v>
                </c:pt>
                <c:pt idx="164">
                  <c:v>41.88</c:v>
                </c:pt>
                <c:pt idx="165">
                  <c:v>45.67</c:v>
                </c:pt>
                <c:pt idx="166">
                  <c:v>43.08</c:v>
                </c:pt>
                <c:pt idx="167">
                  <c:v>45.35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1503232"/>
        <c:axId val="281505152"/>
      </c:lineChart>
      <c:catAx>
        <c:axId val="281503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overlay val="0"/>
        </c:title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81505152"/>
        <c:crosses val="autoZero"/>
        <c:auto val="0"/>
        <c:lblAlgn val="ctr"/>
        <c:lblOffset val="100"/>
        <c:tickLblSkip val="24"/>
        <c:noMultiLvlLbl val="0"/>
      </c:catAx>
      <c:valAx>
        <c:axId val="281505152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MW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8150323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7760209528893637"/>
          <c:y val="7.4628686120117332E-2"/>
          <c:w val="0.45340432645652984"/>
          <c:h val="5.1636339374963515E-2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VELCO Load Curves (Overcast vs. Sunny Days)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6.95244590794864E-2"/>
          <c:y val="0.15429285281647487"/>
          <c:w val="0.90507595746143099"/>
          <c:h val="0.69151902887139105"/>
        </c:manualLayout>
      </c:layout>
      <c:lineChart>
        <c:grouping val="standard"/>
        <c:varyColors val="0"/>
        <c:ser>
          <c:idx val="0"/>
          <c:order val="0"/>
          <c:tx>
            <c:strRef>
              <c:f>'1'!$B$1</c:f>
              <c:strCache>
                <c:ptCount val="1"/>
                <c:pt idx="0">
                  <c:v>3/30/2015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numRef>
              <c:f>'1'!$A$2:$A$25</c:f>
              <c:numCache>
                <c:formatCode>h:mm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8.3333333333333301E-2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'1'!$B$2:$B$25</c:f>
              <c:numCache>
                <c:formatCode>General</c:formatCode>
                <c:ptCount val="24"/>
                <c:pt idx="0">
                  <c:v>585.3731689453125</c:v>
                </c:pt>
                <c:pt idx="1">
                  <c:v>569.71533203125</c:v>
                </c:pt>
                <c:pt idx="2">
                  <c:v>560.65325927734375</c:v>
                </c:pt>
                <c:pt idx="3">
                  <c:v>555.6328125</c:v>
                </c:pt>
                <c:pt idx="4">
                  <c:v>565.7528076171875</c:v>
                </c:pt>
                <c:pt idx="5">
                  <c:v>594.26202392578125</c:v>
                </c:pt>
                <c:pt idx="6">
                  <c:v>665.3839111328125</c:v>
                </c:pt>
                <c:pt idx="7">
                  <c:v>773.6644287109375</c:v>
                </c:pt>
                <c:pt idx="8">
                  <c:v>785.19183349609375</c:v>
                </c:pt>
                <c:pt idx="9">
                  <c:v>795.08966064453125</c:v>
                </c:pt>
                <c:pt idx="10">
                  <c:v>800.64154052734375</c:v>
                </c:pt>
                <c:pt idx="11">
                  <c:v>793.872314453125</c:v>
                </c:pt>
                <c:pt idx="12">
                  <c:v>793.55731201171875</c:v>
                </c:pt>
                <c:pt idx="13">
                  <c:v>790.92474365234375</c:v>
                </c:pt>
                <c:pt idx="14">
                  <c:v>787.01715087890625</c:v>
                </c:pt>
                <c:pt idx="15">
                  <c:v>779.697509765625</c:v>
                </c:pt>
                <c:pt idx="16">
                  <c:v>781.7938232421875</c:v>
                </c:pt>
                <c:pt idx="17">
                  <c:v>789.197021484375</c:v>
                </c:pt>
                <c:pt idx="18">
                  <c:v>795.14630126953125</c:v>
                </c:pt>
                <c:pt idx="19">
                  <c:v>796.5308837890625</c:v>
                </c:pt>
                <c:pt idx="20">
                  <c:v>801.11993408203125</c:v>
                </c:pt>
                <c:pt idx="21">
                  <c:v>775.00128173828125</c:v>
                </c:pt>
                <c:pt idx="22">
                  <c:v>706.9696044921875</c:v>
                </c:pt>
                <c:pt idx="23">
                  <c:v>647.29345703125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'1'!$C$1</c:f>
              <c:strCache>
                <c:ptCount val="1"/>
                <c:pt idx="0">
                  <c:v>3/31/2015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'1'!$A$2:$A$25</c:f>
              <c:numCache>
                <c:formatCode>h:mm</c:formatCode>
                <c:ptCount val="24"/>
                <c:pt idx="0">
                  <c:v>0</c:v>
                </c:pt>
                <c:pt idx="1">
                  <c:v>4.1666666666666699E-2</c:v>
                </c:pt>
                <c:pt idx="2">
                  <c:v>8.3333333333333301E-2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'1'!$C$2:$C$25</c:f>
              <c:numCache>
                <c:formatCode>General</c:formatCode>
                <c:ptCount val="24"/>
                <c:pt idx="0">
                  <c:v>608.7735595703125</c:v>
                </c:pt>
                <c:pt idx="1">
                  <c:v>596.69287109375</c:v>
                </c:pt>
                <c:pt idx="2">
                  <c:v>581.22015380859375</c:v>
                </c:pt>
                <c:pt idx="3">
                  <c:v>574.97369384765625</c:v>
                </c:pt>
                <c:pt idx="4">
                  <c:v>585.698486328125</c:v>
                </c:pt>
                <c:pt idx="5">
                  <c:v>617.06005859375</c:v>
                </c:pt>
                <c:pt idx="6">
                  <c:v>689.39678955078125</c:v>
                </c:pt>
                <c:pt idx="7">
                  <c:v>777.28680419921875</c:v>
                </c:pt>
                <c:pt idx="8">
                  <c:v>790.93994140625</c:v>
                </c:pt>
                <c:pt idx="9">
                  <c:v>771.93572998046875</c:v>
                </c:pt>
                <c:pt idx="10">
                  <c:v>743.4384765625</c:v>
                </c:pt>
                <c:pt idx="11">
                  <c:v>728.7391357421875</c:v>
                </c:pt>
                <c:pt idx="12">
                  <c:v>707.2412109375</c:v>
                </c:pt>
                <c:pt idx="13">
                  <c:v>701.4012451171875</c:v>
                </c:pt>
                <c:pt idx="14">
                  <c:v>665.66693115234375</c:v>
                </c:pt>
                <c:pt idx="15">
                  <c:v>661.9110107421875</c:v>
                </c:pt>
                <c:pt idx="16">
                  <c:v>684.9559326171875</c:v>
                </c:pt>
                <c:pt idx="17">
                  <c:v>687.875244140625</c:v>
                </c:pt>
                <c:pt idx="18">
                  <c:v>720.48492431640625</c:v>
                </c:pt>
                <c:pt idx="19">
                  <c:v>741.6552734375</c:v>
                </c:pt>
                <c:pt idx="20">
                  <c:v>769.44659423828125</c:v>
                </c:pt>
                <c:pt idx="21">
                  <c:v>747.46624755859375</c:v>
                </c:pt>
                <c:pt idx="22">
                  <c:v>683.98736572265625</c:v>
                </c:pt>
                <c:pt idx="23">
                  <c:v>627.03326416015625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1566592"/>
        <c:axId val="281572864"/>
      </c:lineChart>
      <c:catAx>
        <c:axId val="281566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</a:t>
                </a:r>
              </a:p>
            </c:rich>
          </c:tx>
          <c:overlay val="0"/>
        </c:title>
        <c:numFmt formatCode="h:mm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281572864"/>
        <c:crosses val="autoZero"/>
        <c:auto val="1"/>
        <c:lblAlgn val="ctr"/>
        <c:lblOffset val="100"/>
        <c:noMultiLvlLbl val="0"/>
      </c:catAx>
      <c:valAx>
        <c:axId val="281572864"/>
        <c:scaling>
          <c:orientation val="minMax"/>
          <c:max val="850"/>
          <c:min val="5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Load (MW)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81566592"/>
        <c:crosses val="autoZero"/>
        <c:crossBetween val="midCat"/>
      </c:valAx>
    </c:plotArea>
    <c:legend>
      <c:legendPos val="t"/>
      <c:layout>
        <c:manualLayout>
          <c:xMode val="edge"/>
          <c:yMode val="edge"/>
          <c:x val="0.37189960629921259"/>
          <c:y val="9.9954962526235938E-2"/>
          <c:w val="0.26137399571236802"/>
          <c:h val="4.669739558417267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51257574199621"/>
          <c:y val="9.4574293957289973E-2"/>
          <c:w val="0.77553057499499078"/>
          <c:h val="0.7896719851234501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'Crash Data'!$J$2</c:f>
              <c:strCache>
                <c:ptCount val="1"/>
                <c:pt idx="0">
                  <c:v>Snowfall</c:v>
                </c:pt>
              </c:strCache>
            </c:strRef>
          </c:tx>
          <c:spPr>
            <a:solidFill>
              <a:srgbClr val="9900FF"/>
            </a:solidFill>
          </c:spPr>
          <c:invertIfNegative val="0"/>
          <c:dLbls>
            <c:dLbl>
              <c:idx val="0"/>
              <c:layout>
                <c:manualLayout>
                  <c:x val="8.8495575221238937E-3"/>
                  <c:y val="2.62898428260716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749262536873156E-3"/>
                  <c:y val="-2.3660858543464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>
                <a:solidFill>
                  <a:srgbClr val="7030A0"/>
                </a:solidFill>
              </a:ln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'Crash Data'!$H$3:$H$12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'Crash Data'!$J$3:$J$12</c:f>
              <c:numCache>
                <c:formatCode>General</c:formatCode>
                <c:ptCount val="10"/>
                <c:pt idx="0">
                  <c:v>73.599999999999994</c:v>
                </c:pt>
                <c:pt idx="1">
                  <c:v>41.3</c:v>
                </c:pt>
                <c:pt idx="2">
                  <c:v>109.8</c:v>
                </c:pt>
                <c:pt idx="3">
                  <c:v>102.29999999999998</c:v>
                </c:pt>
                <c:pt idx="4">
                  <c:v>57.2</c:v>
                </c:pt>
                <c:pt idx="5">
                  <c:v>106.19999999999999</c:v>
                </c:pt>
                <c:pt idx="6">
                  <c:v>82.8</c:v>
                </c:pt>
                <c:pt idx="7">
                  <c:v>54.3</c:v>
                </c:pt>
                <c:pt idx="8">
                  <c:v>53.900000000000006</c:v>
                </c:pt>
                <c:pt idx="9">
                  <c:v>71.900000000000006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7539968"/>
        <c:axId val="267529600"/>
      </c:barChart>
      <c:lineChart>
        <c:grouping val="standard"/>
        <c:varyColors val="0"/>
        <c:ser>
          <c:idx val="0"/>
          <c:order val="0"/>
          <c:tx>
            <c:strRef>
              <c:f>'Crash Data'!$I$2</c:f>
              <c:strCache>
                <c:ptCount val="1"/>
                <c:pt idx="0">
                  <c:v>Weather-related crashes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marker>
            <c:spPr>
              <a:solidFill>
                <a:schemeClr val="bg1">
                  <a:lumMod val="65000"/>
                </a:schemeClr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1"/>
            <c:trendlineLbl>
              <c:layout>
                <c:manualLayout>
                  <c:x val="5.1644833112675072E-2"/>
                  <c:y val="-0.34417772099355731"/>
                </c:manualLayout>
              </c:layout>
              <c:numFmt formatCode="General" sourceLinked="0"/>
              <c:spPr>
                <a:ln>
                  <a:solidFill>
                    <a:schemeClr val="tx1"/>
                  </a:solidFill>
                </a:ln>
              </c:spPr>
              <c:txPr>
                <a:bodyPr/>
                <a:lstStyle/>
                <a:p>
                  <a:pPr>
                    <a:defRPr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en-US"/>
                </a:p>
              </c:txPr>
            </c:trendlineLbl>
          </c:trendline>
          <c:cat>
            <c:numRef>
              <c:f>'Crash Data'!$H$3:$H$12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'Crash Data'!$I$3:$I$12</c:f>
              <c:numCache>
                <c:formatCode>General</c:formatCode>
                <c:ptCount val="10"/>
                <c:pt idx="0">
                  <c:v>5273</c:v>
                </c:pt>
                <c:pt idx="1">
                  <c:v>4683</c:v>
                </c:pt>
                <c:pt idx="2">
                  <c:v>5083</c:v>
                </c:pt>
                <c:pt idx="3">
                  <c:v>5206</c:v>
                </c:pt>
                <c:pt idx="4">
                  <c:v>3941</c:v>
                </c:pt>
                <c:pt idx="5">
                  <c:v>3725</c:v>
                </c:pt>
                <c:pt idx="6">
                  <c:v>4152</c:v>
                </c:pt>
                <c:pt idx="7">
                  <c:v>3061</c:v>
                </c:pt>
                <c:pt idx="8">
                  <c:v>3504</c:v>
                </c:pt>
                <c:pt idx="9">
                  <c:v>3494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7320704"/>
        <c:axId val="267527680"/>
      </c:lineChart>
      <c:catAx>
        <c:axId val="267320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Year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47862634427333756"/>
              <c:y val="0.9615824663722893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67527680"/>
        <c:crosses val="autoZero"/>
        <c:auto val="1"/>
        <c:lblAlgn val="ctr"/>
        <c:lblOffset val="100"/>
        <c:noMultiLvlLbl val="0"/>
      </c:catAx>
      <c:valAx>
        <c:axId val="2675276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en-US" baseline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of Crashes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3864829396325459E-2"/>
              <c:y val="0.2795602548500946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67320704"/>
        <c:crosses val="autoZero"/>
        <c:crossBetween val="between"/>
      </c:valAx>
      <c:valAx>
        <c:axId val="26752960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baseline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Snowfall (in.)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96338383838383834"/>
              <c:y val="0.3466122988315495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67539968"/>
        <c:crosses val="max"/>
        <c:crossBetween val="between"/>
      </c:valAx>
      <c:catAx>
        <c:axId val="267539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7529600"/>
        <c:crosses val="autoZero"/>
        <c:auto val="1"/>
        <c:lblAlgn val="ctr"/>
        <c:lblOffset val="100"/>
        <c:noMultiLvlLbl val="0"/>
      </c:catAx>
    </c:plotArea>
    <c:legend>
      <c:legendPos val="t"/>
      <c:legendEntry>
        <c:idx val="2"/>
        <c:delete val="1"/>
      </c:legendEntry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84201152486719"/>
          <c:y val="0.18313563627127255"/>
          <c:w val="0.76088794746292632"/>
          <c:h val="0.65443569553805769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'Crash Data'!$AB$2</c:f>
              <c:strCache>
                <c:ptCount val="1"/>
                <c:pt idx="0">
                  <c:v>Temps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0606060606060607E-2"/>
                  <c:y val="2.6184865147944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>
                <a:solidFill>
                  <a:srgbClr val="FF0000"/>
                </a:solidFill>
              </a:ln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'Crash Data'!$AB$3:$AB$12</c:f>
              <c:numCache>
                <c:formatCode>General</c:formatCode>
                <c:ptCount val="10"/>
                <c:pt idx="0">
                  <c:v>46.4</c:v>
                </c:pt>
                <c:pt idx="1">
                  <c:v>48.1</c:v>
                </c:pt>
                <c:pt idx="2">
                  <c:v>45.6</c:v>
                </c:pt>
                <c:pt idx="3">
                  <c:v>46.3</c:v>
                </c:pt>
                <c:pt idx="4">
                  <c:v>45.6</c:v>
                </c:pt>
                <c:pt idx="5">
                  <c:v>48</c:v>
                </c:pt>
                <c:pt idx="6">
                  <c:v>47.6</c:v>
                </c:pt>
                <c:pt idx="7">
                  <c:v>49.9</c:v>
                </c:pt>
                <c:pt idx="8">
                  <c:v>47.1</c:v>
                </c:pt>
                <c:pt idx="9">
                  <c:v>46.4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1356928"/>
        <c:axId val="281355008"/>
      </c:barChart>
      <c:lineChart>
        <c:grouping val="standard"/>
        <c:varyColors val="0"/>
        <c:ser>
          <c:idx val="0"/>
          <c:order val="0"/>
          <c:tx>
            <c:strRef>
              <c:f>'Crash Data'!$AA$2</c:f>
              <c:strCache>
                <c:ptCount val="1"/>
                <c:pt idx="0">
                  <c:v>Weather-related crashes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marker>
            <c:spPr>
              <a:solidFill>
                <a:schemeClr val="bg1">
                  <a:lumMod val="65000"/>
                </a:schemeClr>
              </a:solidFill>
              <a:ln>
                <a:solidFill>
                  <a:sysClr val="windowText" lastClr="000000"/>
                </a:solidFill>
              </a:ln>
            </c:spPr>
          </c:marker>
          <c:trendline>
            <c:trendlineType val="linear"/>
            <c:dispRSqr val="0"/>
            <c:dispEq val="1"/>
            <c:trendlineLbl>
              <c:layout>
                <c:manualLayout>
                  <c:x val="4.8764733953710331E-2"/>
                  <c:y val="-0.34834488972460531"/>
                </c:manualLayout>
              </c:layout>
              <c:numFmt formatCode="General" sourceLinked="0"/>
              <c:spPr>
                <a:ln>
                  <a:solidFill>
                    <a:schemeClr val="tx1"/>
                  </a:solidFill>
                </a:ln>
              </c:spPr>
            </c:trendlineLbl>
          </c:trendline>
          <c:cat>
            <c:numRef>
              <c:f>'Crash Data'!$Z$3:$Z$12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'Crash Data'!$AA$3:$AA$12</c:f>
              <c:numCache>
                <c:formatCode>General</c:formatCode>
                <c:ptCount val="10"/>
                <c:pt idx="0">
                  <c:v>5273</c:v>
                </c:pt>
                <c:pt idx="1">
                  <c:v>4683</c:v>
                </c:pt>
                <c:pt idx="2">
                  <c:v>5083</c:v>
                </c:pt>
                <c:pt idx="3">
                  <c:v>5206</c:v>
                </c:pt>
                <c:pt idx="4">
                  <c:v>3941</c:v>
                </c:pt>
                <c:pt idx="5">
                  <c:v>3725</c:v>
                </c:pt>
                <c:pt idx="6">
                  <c:v>4152</c:v>
                </c:pt>
                <c:pt idx="7">
                  <c:v>3061</c:v>
                </c:pt>
                <c:pt idx="8">
                  <c:v>3504</c:v>
                </c:pt>
                <c:pt idx="9">
                  <c:v>3494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7580160"/>
        <c:axId val="267582080"/>
      </c:lineChart>
      <c:catAx>
        <c:axId val="267580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Year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49408099688473522"/>
              <c:y val="0.956890025618306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67582080"/>
        <c:crosses val="autoZero"/>
        <c:auto val="1"/>
        <c:lblAlgn val="ctr"/>
        <c:lblOffset val="100"/>
        <c:noMultiLvlLbl val="0"/>
      </c:catAx>
      <c:valAx>
        <c:axId val="2675820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Number</a:t>
                </a:r>
                <a:r>
                  <a:rPr lang="en-US" baseline="0" dirty="0" smtClean="0"/>
                  <a:t> of Crashes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9.3457395392967536E-3"/>
              <c:y val="0.2759816272965878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67580160"/>
        <c:crosses val="autoZero"/>
        <c:crossBetween val="between"/>
      </c:valAx>
      <c:valAx>
        <c:axId val="28135500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Average</a:t>
                </a:r>
                <a:r>
                  <a:rPr lang="en-US" baseline="0" dirty="0" smtClean="0"/>
                  <a:t> Temperature (</a:t>
                </a:r>
                <a:r>
                  <a:rPr lang="en-US" baseline="0" dirty="0" smtClean="0">
                    <a:latin typeface="Calibri"/>
                  </a:rPr>
                  <a:t>°</a:t>
                </a:r>
                <a:r>
                  <a:rPr lang="en-US" baseline="0" dirty="0" smtClean="0"/>
                  <a:t>F)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95834743313455983"/>
              <c:y val="0.1942668416447944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81356928"/>
        <c:crosses val="max"/>
        <c:crossBetween val="between"/>
      </c:valAx>
      <c:catAx>
        <c:axId val="281356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1355008"/>
        <c:crosses val="autoZero"/>
        <c:auto val="1"/>
        <c:lblAlgn val="ctr"/>
        <c:lblOffset val="100"/>
        <c:noMultiLvlLbl val="0"/>
      </c:catAx>
    </c:plotArea>
    <c:legend>
      <c:legendPos val="t"/>
      <c:legendEntry>
        <c:idx val="2"/>
        <c:delete val="1"/>
      </c:legendEntry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3439AB-9B50-44A5-9623-94F8A9AFD35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2611F5C9-9C7E-4679-A0B6-8B1E3698050A}">
      <dgm:prSet phldrT="[Text]"/>
      <dgm:spPr>
        <a:solidFill>
          <a:srgbClr val="003767"/>
        </a:solidFill>
      </dgm:spPr>
      <dgm:t>
        <a:bodyPr/>
        <a:lstStyle/>
        <a:p>
          <a:pPr algn="l"/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Increase grid reliability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E6CEB0-02B4-45A9-BCB0-D96C32C99EB1}" type="parTrans" cxnId="{0CE41988-2A31-4362-9823-B365C6FC6CAB}">
      <dgm:prSet/>
      <dgm:spPr/>
      <dgm:t>
        <a:bodyPr/>
        <a:lstStyle/>
        <a:p>
          <a:endParaRPr lang="en-US"/>
        </a:p>
      </dgm:t>
    </dgm:pt>
    <dgm:pt modelId="{E4866DB5-3B53-40C3-A58C-C20B2E7EC8A0}" type="sibTrans" cxnId="{0CE41988-2A31-4362-9823-B365C6FC6CAB}">
      <dgm:prSet/>
      <dgm:spPr/>
      <dgm:t>
        <a:bodyPr/>
        <a:lstStyle/>
        <a:p>
          <a:endParaRPr lang="en-US"/>
        </a:p>
      </dgm:t>
    </dgm:pt>
    <dgm:pt modelId="{65142C5C-6AE1-44C1-8842-CE6C2CB32E3A}">
      <dgm:prSet phldrT="[Text]"/>
      <dgm:spPr>
        <a:solidFill>
          <a:srgbClr val="003767"/>
        </a:solidFill>
      </dgm:spPr>
      <dgm:t>
        <a:bodyPr/>
        <a:lstStyle/>
        <a:p>
          <a:pPr algn="l"/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Lower weather event-related operational costs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038986-77B6-43F9-B844-01F6B01F742D}" type="parTrans" cxnId="{D98548F2-8090-4B76-9645-9613DF25039E}">
      <dgm:prSet/>
      <dgm:spPr/>
      <dgm:t>
        <a:bodyPr/>
        <a:lstStyle/>
        <a:p>
          <a:endParaRPr lang="en-US"/>
        </a:p>
      </dgm:t>
    </dgm:pt>
    <dgm:pt modelId="{52770B19-AC60-409B-9805-941D7C02BF76}" type="sibTrans" cxnId="{D98548F2-8090-4B76-9645-9613DF25039E}">
      <dgm:prSet/>
      <dgm:spPr/>
      <dgm:t>
        <a:bodyPr/>
        <a:lstStyle/>
        <a:p>
          <a:endParaRPr lang="en-US"/>
        </a:p>
      </dgm:t>
    </dgm:pt>
    <dgm:pt modelId="{214291A4-CE86-40B2-8172-33DAE1D7DFEB}">
      <dgm:prSet phldrT="[Text]"/>
      <dgm:spPr>
        <a:solidFill>
          <a:srgbClr val="003767"/>
        </a:solidFill>
      </dgm:spPr>
      <dgm:t>
        <a:bodyPr/>
        <a:lstStyle/>
        <a:p>
          <a:pPr algn="l"/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Optimize utilization of renewable generation resources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ADFB39-852A-4155-B5E7-C21D58EED697}" type="parTrans" cxnId="{2AC9F55C-E33B-4A40-8CB3-FCFA88597BB0}">
      <dgm:prSet/>
      <dgm:spPr/>
      <dgm:t>
        <a:bodyPr/>
        <a:lstStyle/>
        <a:p>
          <a:endParaRPr lang="en-US"/>
        </a:p>
      </dgm:t>
    </dgm:pt>
    <dgm:pt modelId="{AA7D7EEC-F603-43F0-97FC-291D8725E4D4}" type="sibTrans" cxnId="{2AC9F55C-E33B-4A40-8CB3-FCFA88597BB0}">
      <dgm:prSet/>
      <dgm:spPr/>
      <dgm:t>
        <a:bodyPr/>
        <a:lstStyle/>
        <a:p>
          <a:endParaRPr lang="en-US"/>
        </a:p>
      </dgm:t>
    </dgm:pt>
    <dgm:pt modelId="{AB475937-9544-4E08-AF5A-B008DEBD4331}" type="pres">
      <dgm:prSet presAssocID="{233439AB-9B50-44A5-9623-94F8A9AFD355}" presName="linearFlow" presStyleCnt="0">
        <dgm:presLayoutVars>
          <dgm:dir/>
          <dgm:resizeHandles val="exact"/>
        </dgm:presLayoutVars>
      </dgm:prSet>
      <dgm:spPr/>
    </dgm:pt>
    <dgm:pt modelId="{559432D2-3A9D-44B7-B4B6-246BFB920B03}" type="pres">
      <dgm:prSet presAssocID="{2611F5C9-9C7E-4679-A0B6-8B1E3698050A}" presName="composite" presStyleCnt="0"/>
      <dgm:spPr/>
    </dgm:pt>
    <dgm:pt modelId="{4AB212E3-69F8-4EAD-AD4B-B97434A25B8C}" type="pres">
      <dgm:prSet presAssocID="{2611F5C9-9C7E-4679-A0B6-8B1E3698050A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E9A6C1F-C56D-4CB6-8C55-4F5A4D568439}" type="pres">
      <dgm:prSet presAssocID="{2611F5C9-9C7E-4679-A0B6-8B1E3698050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FD13D7-799B-45B8-82C5-BBD60E112D60}" type="pres">
      <dgm:prSet presAssocID="{E4866DB5-3B53-40C3-A58C-C20B2E7EC8A0}" presName="spacing" presStyleCnt="0"/>
      <dgm:spPr/>
    </dgm:pt>
    <dgm:pt modelId="{6792C76E-1ECE-4B65-B605-0434724AEFF9}" type="pres">
      <dgm:prSet presAssocID="{65142C5C-6AE1-44C1-8842-CE6C2CB32E3A}" presName="composite" presStyleCnt="0"/>
      <dgm:spPr/>
    </dgm:pt>
    <dgm:pt modelId="{95BB1C25-8A29-40A0-AC62-C34342B8A8F9}" type="pres">
      <dgm:prSet presAssocID="{65142C5C-6AE1-44C1-8842-CE6C2CB32E3A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  <dgm:pt modelId="{E0F12EEE-163A-4F2A-B88F-DF8DA5E64BD6}" type="pres">
      <dgm:prSet presAssocID="{65142C5C-6AE1-44C1-8842-CE6C2CB32E3A}" presName="txShp" presStyleLbl="node1" presStyleIdx="1" presStyleCnt="3" custLinFactNeighborX="-649" custLinFactNeighborY="-14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576B0F-9A1C-4B86-A786-19E31DE7D4FD}" type="pres">
      <dgm:prSet presAssocID="{52770B19-AC60-409B-9805-941D7C02BF76}" presName="spacing" presStyleCnt="0"/>
      <dgm:spPr/>
    </dgm:pt>
    <dgm:pt modelId="{FE3B787C-1CC1-42A9-BB5B-CDBB595B2CC0}" type="pres">
      <dgm:prSet presAssocID="{214291A4-CE86-40B2-8172-33DAE1D7DFEB}" presName="composite" presStyleCnt="0"/>
      <dgm:spPr/>
    </dgm:pt>
    <dgm:pt modelId="{34D07A31-F125-43A3-A6B3-2739387CDAA5}" type="pres">
      <dgm:prSet presAssocID="{214291A4-CE86-40B2-8172-33DAE1D7DFEB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30F085D2-3895-4D7A-9187-BF671647DD8F}" type="pres">
      <dgm:prSet presAssocID="{214291A4-CE86-40B2-8172-33DAE1D7DFE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E456C6-78AE-4E72-8727-DC74A1B51D3A}" type="presOf" srcId="{214291A4-CE86-40B2-8172-33DAE1D7DFEB}" destId="{30F085D2-3895-4D7A-9187-BF671647DD8F}" srcOrd="0" destOrd="0" presId="urn:microsoft.com/office/officeart/2005/8/layout/vList3"/>
    <dgm:cxn modelId="{D98548F2-8090-4B76-9645-9613DF25039E}" srcId="{233439AB-9B50-44A5-9623-94F8A9AFD355}" destId="{65142C5C-6AE1-44C1-8842-CE6C2CB32E3A}" srcOrd="1" destOrd="0" parTransId="{CC038986-77B6-43F9-B844-01F6B01F742D}" sibTransId="{52770B19-AC60-409B-9805-941D7C02BF76}"/>
    <dgm:cxn modelId="{2AC9F55C-E33B-4A40-8CB3-FCFA88597BB0}" srcId="{233439AB-9B50-44A5-9623-94F8A9AFD355}" destId="{214291A4-CE86-40B2-8172-33DAE1D7DFEB}" srcOrd="2" destOrd="0" parTransId="{CDADFB39-852A-4155-B5E7-C21D58EED697}" sibTransId="{AA7D7EEC-F603-43F0-97FC-291D8725E4D4}"/>
    <dgm:cxn modelId="{301D832C-7AEC-4941-8BF7-28F261A7AA8D}" type="presOf" srcId="{233439AB-9B50-44A5-9623-94F8A9AFD355}" destId="{AB475937-9544-4E08-AF5A-B008DEBD4331}" srcOrd="0" destOrd="0" presId="urn:microsoft.com/office/officeart/2005/8/layout/vList3"/>
    <dgm:cxn modelId="{E6D0C2E4-AE1A-46C4-BB18-A52A60AFA19A}" type="presOf" srcId="{2611F5C9-9C7E-4679-A0B6-8B1E3698050A}" destId="{EE9A6C1F-C56D-4CB6-8C55-4F5A4D568439}" srcOrd="0" destOrd="0" presId="urn:microsoft.com/office/officeart/2005/8/layout/vList3"/>
    <dgm:cxn modelId="{65EE5972-884E-4ECF-BECD-87F1240059F9}" type="presOf" srcId="{65142C5C-6AE1-44C1-8842-CE6C2CB32E3A}" destId="{E0F12EEE-163A-4F2A-B88F-DF8DA5E64BD6}" srcOrd="0" destOrd="0" presId="urn:microsoft.com/office/officeart/2005/8/layout/vList3"/>
    <dgm:cxn modelId="{0CE41988-2A31-4362-9823-B365C6FC6CAB}" srcId="{233439AB-9B50-44A5-9623-94F8A9AFD355}" destId="{2611F5C9-9C7E-4679-A0B6-8B1E3698050A}" srcOrd="0" destOrd="0" parTransId="{89E6CEB0-02B4-45A9-BCB0-D96C32C99EB1}" sibTransId="{E4866DB5-3B53-40C3-A58C-C20B2E7EC8A0}"/>
    <dgm:cxn modelId="{069338A8-6AEE-4770-A969-1764C77FAFBB}" type="presParOf" srcId="{AB475937-9544-4E08-AF5A-B008DEBD4331}" destId="{559432D2-3A9D-44B7-B4B6-246BFB920B03}" srcOrd="0" destOrd="0" presId="urn:microsoft.com/office/officeart/2005/8/layout/vList3"/>
    <dgm:cxn modelId="{012893A7-FC92-40B6-996E-2471D0405E6F}" type="presParOf" srcId="{559432D2-3A9D-44B7-B4B6-246BFB920B03}" destId="{4AB212E3-69F8-4EAD-AD4B-B97434A25B8C}" srcOrd="0" destOrd="0" presId="urn:microsoft.com/office/officeart/2005/8/layout/vList3"/>
    <dgm:cxn modelId="{63D5FDCF-7D90-4D1E-8FDA-AFCBEF95A1C8}" type="presParOf" srcId="{559432D2-3A9D-44B7-B4B6-246BFB920B03}" destId="{EE9A6C1F-C56D-4CB6-8C55-4F5A4D568439}" srcOrd="1" destOrd="0" presId="urn:microsoft.com/office/officeart/2005/8/layout/vList3"/>
    <dgm:cxn modelId="{370E5620-5151-4AAD-95B6-8BD068D838A7}" type="presParOf" srcId="{AB475937-9544-4E08-AF5A-B008DEBD4331}" destId="{37FD13D7-799B-45B8-82C5-BBD60E112D60}" srcOrd="1" destOrd="0" presId="urn:microsoft.com/office/officeart/2005/8/layout/vList3"/>
    <dgm:cxn modelId="{B4073481-1175-49A2-B279-711BE333BE8E}" type="presParOf" srcId="{AB475937-9544-4E08-AF5A-B008DEBD4331}" destId="{6792C76E-1ECE-4B65-B605-0434724AEFF9}" srcOrd="2" destOrd="0" presId="urn:microsoft.com/office/officeart/2005/8/layout/vList3"/>
    <dgm:cxn modelId="{1BC4C0DA-09EE-47DA-BD62-F7F3A26C7831}" type="presParOf" srcId="{6792C76E-1ECE-4B65-B605-0434724AEFF9}" destId="{95BB1C25-8A29-40A0-AC62-C34342B8A8F9}" srcOrd="0" destOrd="0" presId="urn:microsoft.com/office/officeart/2005/8/layout/vList3"/>
    <dgm:cxn modelId="{B9B4BFA3-2E00-4A7A-9533-5F0285DCFDD2}" type="presParOf" srcId="{6792C76E-1ECE-4B65-B605-0434724AEFF9}" destId="{E0F12EEE-163A-4F2A-B88F-DF8DA5E64BD6}" srcOrd="1" destOrd="0" presId="urn:microsoft.com/office/officeart/2005/8/layout/vList3"/>
    <dgm:cxn modelId="{FDBDA2A6-95BD-43F5-822B-8E523F04719C}" type="presParOf" srcId="{AB475937-9544-4E08-AF5A-B008DEBD4331}" destId="{54576B0F-9A1C-4B86-A786-19E31DE7D4FD}" srcOrd="3" destOrd="0" presId="urn:microsoft.com/office/officeart/2005/8/layout/vList3"/>
    <dgm:cxn modelId="{6399D08E-7736-4AB4-806C-631440725AA1}" type="presParOf" srcId="{AB475937-9544-4E08-AF5A-B008DEBD4331}" destId="{FE3B787C-1CC1-42A9-BB5B-CDBB595B2CC0}" srcOrd="4" destOrd="0" presId="urn:microsoft.com/office/officeart/2005/8/layout/vList3"/>
    <dgm:cxn modelId="{EC7A2453-A3DC-4BB7-A73C-C2039FE237D9}" type="presParOf" srcId="{FE3B787C-1CC1-42A9-BB5B-CDBB595B2CC0}" destId="{34D07A31-F125-43A3-A6B3-2739387CDAA5}" srcOrd="0" destOrd="0" presId="urn:microsoft.com/office/officeart/2005/8/layout/vList3"/>
    <dgm:cxn modelId="{90B2F5C3-3424-4BFD-A51D-6293F37A6241}" type="presParOf" srcId="{FE3B787C-1CC1-42A9-BB5B-CDBB595B2CC0}" destId="{30F085D2-3895-4D7A-9187-BF671647DD8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C1A0B2-0A1E-4FC7-892D-31598B22978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495A4DF-B283-4201-85E2-5703D1C9A1AA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Deep Thunder</a:t>
          </a:r>
        </a:p>
      </dgm:t>
    </dgm:pt>
    <dgm:pt modelId="{75A52FD9-8E7F-437C-881E-D5AD02FD00E6}" type="parTrans" cxnId="{FEAF9035-216E-4B1B-ADC6-D7711D44A691}">
      <dgm:prSet/>
      <dgm:spPr/>
      <dgm:t>
        <a:bodyPr/>
        <a:lstStyle/>
        <a:p>
          <a:endParaRPr lang="en-US"/>
        </a:p>
      </dgm:t>
    </dgm:pt>
    <dgm:pt modelId="{584114E6-CE86-419A-88BF-1A8D9D841CBE}" type="sibTrans" cxnId="{FEAF9035-216E-4B1B-ADC6-D7711D44A691}">
      <dgm:prSet/>
      <dgm:spPr/>
      <dgm:t>
        <a:bodyPr/>
        <a:lstStyle/>
        <a:p>
          <a:endParaRPr lang="en-US"/>
        </a:p>
      </dgm:t>
    </dgm:pt>
    <dgm:pt modelId="{39C3EFBD-27F4-46CF-8764-67C9CDF2E950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Demand</a:t>
          </a:r>
          <a:endParaRPr lang="en-US" b="1" dirty="0">
            <a:solidFill>
              <a:srgbClr val="00376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1EA079-01F2-46CC-B8E3-B403215F279C}" type="parTrans" cxnId="{714535DD-BAF6-4A96-BA0C-AE3D4A257547}">
      <dgm:prSet/>
      <dgm:spPr/>
      <dgm:t>
        <a:bodyPr/>
        <a:lstStyle/>
        <a:p>
          <a:endParaRPr lang="en-US"/>
        </a:p>
      </dgm:t>
    </dgm:pt>
    <dgm:pt modelId="{EF2513FC-3BA8-4440-A7F3-4900138B4A80}" type="sibTrans" cxnId="{714535DD-BAF6-4A96-BA0C-AE3D4A257547}">
      <dgm:prSet/>
      <dgm:spPr/>
      <dgm:t>
        <a:bodyPr/>
        <a:lstStyle/>
        <a:p>
          <a:endParaRPr lang="en-US"/>
        </a:p>
      </dgm:t>
    </dgm:pt>
    <dgm:pt modelId="{9F19966A-EEC1-45D4-B432-9C8E88552504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Renewable</a:t>
          </a:r>
          <a:endParaRPr lang="en-US" b="1" dirty="0">
            <a:solidFill>
              <a:srgbClr val="00376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FF51D2-9612-45AF-9318-89C8B0171C95}" type="parTrans" cxnId="{DFFDA184-45B9-4AB5-A958-7473D036B1E0}">
      <dgm:prSet/>
      <dgm:spPr/>
      <dgm:t>
        <a:bodyPr/>
        <a:lstStyle/>
        <a:p>
          <a:endParaRPr lang="en-US"/>
        </a:p>
      </dgm:t>
    </dgm:pt>
    <dgm:pt modelId="{2FDC54E9-05AD-4B00-BC37-D9C70197C70E}" type="sibTrans" cxnId="{DFFDA184-45B9-4AB5-A958-7473D036B1E0}">
      <dgm:prSet/>
      <dgm:spPr/>
      <dgm:t>
        <a:bodyPr/>
        <a:lstStyle/>
        <a:p>
          <a:endParaRPr lang="en-US"/>
        </a:p>
      </dgm:t>
    </dgm:pt>
    <dgm:pt modelId="{18560689-7F35-4870-A1B7-B5B9B4DBF56D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Renewable Integrated Stochastic Engine (RISE)</a:t>
          </a:r>
          <a:endParaRPr lang="en-US" b="1" dirty="0">
            <a:solidFill>
              <a:srgbClr val="00376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8F0E6A-499A-4AF9-A747-731EF9C1652F}" type="parTrans" cxnId="{C8E2CA9A-4009-4D18-BAB7-2D01E423D783}">
      <dgm:prSet/>
      <dgm:spPr/>
      <dgm:t>
        <a:bodyPr/>
        <a:lstStyle/>
        <a:p>
          <a:endParaRPr lang="en-US"/>
        </a:p>
      </dgm:t>
    </dgm:pt>
    <dgm:pt modelId="{72B49520-D8D3-479D-BF2F-78F8CCF0FEAE}" type="sibTrans" cxnId="{C8E2CA9A-4009-4D18-BAB7-2D01E423D783}">
      <dgm:prSet/>
      <dgm:spPr/>
      <dgm:t>
        <a:bodyPr/>
        <a:lstStyle/>
        <a:p>
          <a:endParaRPr lang="en-US"/>
        </a:p>
      </dgm:t>
    </dgm:pt>
    <dgm:pt modelId="{E64696E2-700B-4DFF-B6AB-763DAD422167}" type="pres">
      <dgm:prSet presAssocID="{50C1A0B2-0A1E-4FC7-892D-31598B229788}" presName="Name0" presStyleCnt="0">
        <dgm:presLayoutVars>
          <dgm:dir/>
          <dgm:animLvl val="lvl"/>
          <dgm:resizeHandles val="exact"/>
        </dgm:presLayoutVars>
      </dgm:prSet>
      <dgm:spPr/>
    </dgm:pt>
    <dgm:pt modelId="{8E4CA426-B214-41EF-903B-10459693078F}" type="pres">
      <dgm:prSet presAssocID="{4495A4DF-B283-4201-85E2-5703D1C9A1A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0A92F9-D735-493A-AE72-86B31FA798DB}" type="pres">
      <dgm:prSet presAssocID="{584114E6-CE86-419A-88BF-1A8D9D841CBE}" presName="parTxOnlySpace" presStyleCnt="0"/>
      <dgm:spPr/>
    </dgm:pt>
    <dgm:pt modelId="{A185282D-8461-438B-95BD-A747C075BDF7}" type="pres">
      <dgm:prSet presAssocID="{39C3EFBD-27F4-46CF-8764-67C9CDF2E95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97A14-0B2D-4ECE-BADC-BAC02DC6F444}" type="pres">
      <dgm:prSet presAssocID="{EF2513FC-3BA8-4440-A7F3-4900138B4A80}" presName="parTxOnlySpace" presStyleCnt="0"/>
      <dgm:spPr/>
    </dgm:pt>
    <dgm:pt modelId="{ED8934DE-3C5C-4805-96DA-4753D7ECE710}" type="pres">
      <dgm:prSet presAssocID="{9F19966A-EEC1-45D4-B432-9C8E8855250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EB0A09-D41E-4EE9-B399-6720C60CF5A2}" type="pres">
      <dgm:prSet presAssocID="{2FDC54E9-05AD-4B00-BC37-D9C70197C70E}" presName="parTxOnlySpace" presStyleCnt="0"/>
      <dgm:spPr/>
    </dgm:pt>
    <dgm:pt modelId="{2046AD96-40A2-44B3-8725-EAF8BACBE733}" type="pres">
      <dgm:prSet presAssocID="{18560689-7F35-4870-A1B7-B5B9B4DBF56D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06F2B2-E853-4561-B7BE-2E77544FD12A}" type="presOf" srcId="{50C1A0B2-0A1E-4FC7-892D-31598B229788}" destId="{E64696E2-700B-4DFF-B6AB-763DAD422167}" srcOrd="0" destOrd="0" presId="urn:microsoft.com/office/officeart/2005/8/layout/chevron1"/>
    <dgm:cxn modelId="{FEAF9035-216E-4B1B-ADC6-D7711D44A691}" srcId="{50C1A0B2-0A1E-4FC7-892D-31598B229788}" destId="{4495A4DF-B283-4201-85E2-5703D1C9A1AA}" srcOrd="0" destOrd="0" parTransId="{75A52FD9-8E7F-437C-881E-D5AD02FD00E6}" sibTransId="{584114E6-CE86-419A-88BF-1A8D9D841CBE}"/>
    <dgm:cxn modelId="{C8E2CA9A-4009-4D18-BAB7-2D01E423D783}" srcId="{50C1A0B2-0A1E-4FC7-892D-31598B229788}" destId="{18560689-7F35-4870-A1B7-B5B9B4DBF56D}" srcOrd="3" destOrd="0" parTransId="{A88F0E6A-499A-4AF9-A747-731EF9C1652F}" sibTransId="{72B49520-D8D3-479D-BF2F-78F8CCF0FEAE}"/>
    <dgm:cxn modelId="{A24DA8F0-0A43-4FD2-800E-C7AAA447B787}" type="presOf" srcId="{18560689-7F35-4870-A1B7-B5B9B4DBF56D}" destId="{2046AD96-40A2-44B3-8725-EAF8BACBE733}" srcOrd="0" destOrd="0" presId="urn:microsoft.com/office/officeart/2005/8/layout/chevron1"/>
    <dgm:cxn modelId="{D95823AD-F6FE-4772-A451-D3F9DE39E02F}" type="presOf" srcId="{39C3EFBD-27F4-46CF-8764-67C9CDF2E950}" destId="{A185282D-8461-438B-95BD-A747C075BDF7}" srcOrd="0" destOrd="0" presId="urn:microsoft.com/office/officeart/2005/8/layout/chevron1"/>
    <dgm:cxn modelId="{3641FDAD-B1D4-4975-8DAC-1D9510C4FC95}" type="presOf" srcId="{4495A4DF-B283-4201-85E2-5703D1C9A1AA}" destId="{8E4CA426-B214-41EF-903B-10459693078F}" srcOrd="0" destOrd="0" presId="urn:microsoft.com/office/officeart/2005/8/layout/chevron1"/>
    <dgm:cxn modelId="{DFFDA184-45B9-4AB5-A958-7473D036B1E0}" srcId="{50C1A0B2-0A1E-4FC7-892D-31598B229788}" destId="{9F19966A-EEC1-45D4-B432-9C8E88552504}" srcOrd="2" destOrd="0" parTransId="{C3FF51D2-9612-45AF-9318-89C8B0171C95}" sibTransId="{2FDC54E9-05AD-4B00-BC37-D9C70197C70E}"/>
    <dgm:cxn modelId="{CCEAA8F2-0452-4E80-882F-4517EF6F16B9}" type="presOf" srcId="{9F19966A-EEC1-45D4-B432-9C8E88552504}" destId="{ED8934DE-3C5C-4805-96DA-4753D7ECE710}" srcOrd="0" destOrd="0" presId="urn:microsoft.com/office/officeart/2005/8/layout/chevron1"/>
    <dgm:cxn modelId="{714535DD-BAF6-4A96-BA0C-AE3D4A257547}" srcId="{50C1A0B2-0A1E-4FC7-892D-31598B229788}" destId="{39C3EFBD-27F4-46CF-8764-67C9CDF2E950}" srcOrd="1" destOrd="0" parTransId="{2C1EA079-01F2-46CC-B8E3-B403215F279C}" sibTransId="{EF2513FC-3BA8-4440-A7F3-4900138B4A80}"/>
    <dgm:cxn modelId="{DA4FB816-6240-4693-86EA-DE5798C88F73}" type="presParOf" srcId="{E64696E2-700B-4DFF-B6AB-763DAD422167}" destId="{8E4CA426-B214-41EF-903B-10459693078F}" srcOrd="0" destOrd="0" presId="urn:microsoft.com/office/officeart/2005/8/layout/chevron1"/>
    <dgm:cxn modelId="{01B896F7-621F-4F08-9E1C-034668B5DB8A}" type="presParOf" srcId="{E64696E2-700B-4DFF-B6AB-763DAD422167}" destId="{5E0A92F9-D735-493A-AE72-86B31FA798DB}" srcOrd="1" destOrd="0" presId="urn:microsoft.com/office/officeart/2005/8/layout/chevron1"/>
    <dgm:cxn modelId="{A8ED682B-5C8B-4811-BEA0-B2177C32AF49}" type="presParOf" srcId="{E64696E2-700B-4DFF-B6AB-763DAD422167}" destId="{A185282D-8461-438B-95BD-A747C075BDF7}" srcOrd="2" destOrd="0" presId="urn:microsoft.com/office/officeart/2005/8/layout/chevron1"/>
    <dgm:cxn modelId="{C199316B-CE91-4266-AE9E-BF107A46679E}" type="presParOf" srcId="{E64696E2-700B-4DFF-B6AB-763DAD422167}" destId="{14297A14-0B2D-4ECE-BADC-BAC02DC6F444}" srcOrd="3" destOrd="0" presId="urn:microsoft.com/office/officeart/2005/8/layout/chevron1"/>
    <dgm:cxn modelId="{AF1D7829-2294-49C1-BA55-45F851B4F676}" type="presParOf" srcId="{E64696E2-700B-4DFF-B6AB-763DAD422167}" destId="{ED8934DE-3C5C-4805-96DA-4753D7ECE710}" srcOrd="4" destOrd="0" presId="urn:microsoft.com/office/officeart/2005/8/layout/chevron1"/>
    <dgm:cxn modelId="{8CC5CDBC-7471-4DD4-BB58-9CA9574B7D01}" type="presParOf" srcId="{E64696E2-700B-4DFF-B6AB-763DAD422167}" destId="{32EB0A09-D41E-4EE9-B399-6720C60CF5A2}" srcOrd="5" destOrd="0" presId="urn:microsoft.com/office/officeart/2005/8/layout/chevron1"/>
    <dgm:cxn modelId="{C6C1A529-F2D6-44E3-B1C6-174351F9FDB4}" type="presParOf" srcId="{E64696E2-700B-4DFF-B6AB-763DAD422167}" destId="{2046AD96-40A2-44B3-8725-EAF8BACBE733}" srcOrd="6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EB97F3-04DC-4E2E-90C5-C864048B7B02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914537C0-624A-4D61-856A-BA2085E2AEF3}">
      <dgm:prSet phldrT="[Text]"/>
      <dgm:spPr/>
      <dgm:t>
        <a:bodyPr/>
        <a:lstStyle/>
        <a:p>
          <a:r>
            <a:rPr lang="en-US" b="1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Operational</a:t>
          </a:r>
        </a:p>
        <a:p>
          <a:r>
            <a:rPr lang="en-US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2/2016</a:t>
          </a:r>
          <a:endParaRPr lang="en-US" dirty="0">
            <a:solidFill>
              <a:srgbClr val="00376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93240B-BFFA-4058-809F-BCC3666DE779}" type="parTrans" cxnId="{59088B0E-2AE0-4BE8-A15D-8B68B174E20E}">
      <dgm:prSet/>
      <dgm:spPr/>
      <dgm:t>
        <a:bodyPr/>
        <a:lstStyle/>
        <a:p>
          <a:endParaRPr lang="en-US"/>
        </a:p>
      </dgm:t>
    </dgm:pt>
    <dgm:pt modelId="{FBBB98EF-557B-4C96-8816-3E7D580716E0}" type="sibTrans" cxnId="{59088B0E-2AE0-4BE8-A15D-8B68B174E20E}">
      <dgm:prSet/>
      <dgm:spPr/>
      <dgm:t>
        <a:bodyPr/>
        <a:lstStyle/>
        <a:p>
          <a:endParaRPr lang="en-US"/>
        </a:p>
      </dgm:t>
    </dgm:pt>
    <dgm:pt modelId="{10B8FD39-D842-4D4A-A5D0-C2DEF6EAC410}">
      <dgm:prSet phldrT="[Text]"/>
      <dgm:spPr/>
      <dgm:t>
        <a:bodyPr/>
        <a:lstStyle/>
        <a:p>
          <a:r>
            <a:rPr lang="en-US" b="1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Prove Out</a:t>
          </a:r>
        </a:p>
        <a:p>
          <a:r>
            <a:rPr lang="en-US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6/2015 – 1/2016</a:t>
          </a:r>
          <a:endParaRPr lang="en-US" dirty="0">
            <a:solidFill>
              <a:srgbClr val="00376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959F9D-C7E0-49A9-A862-DB9A826F910E}" type="sibTrans" cxnId="{C9BBDD0C-D21B-4AC0-8075-DE758A248797}">
      <dgm:prSet/>
      <dgm:spPr/>
      <dgm:t>
        <a:bodyPr/>
        <a:lstStyle/>
        <a:p>
          <a:endParaRPr lang="en-US"/>
        </a:p>
      </dgm:t>
    </dgm:pt>
    <dgm:pt modelId="{B74825F8-856A-4874-B05F-16A58D757C60}" type="parTrans" cxnId="{C9BBDD0C-D21B-4AC0-8075-DE758A248797}">
      <dgm:prSet/>
      <dgm:spPr/>
      <dgm:t>
        <a:bodyPr/>
        <a:lstStyle/>
        <a:p>
          <a:endParaRPr lang="en-US"/>
        </a:p>
      </dgm:t>
    </dgm:pt>
    <dgm:pt modelId="{73D3512F-5618-4283-A57C-C1A1F12E4F9C}">
      <dgm:prSet phldrT="[Text]"/>
      <dgm:spPr/>
      <dgm:t>
        <a:bodyPr/>
        <a:lstStyle/>
        <a:p>
          <a:r>
            <a:rPr lang="en-US" b="1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Development</a:t>
          </a:r>
        </a:p>
        <a:p>
          <a:r>
            <a:rPr lang="en-US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2/2014 – 5/2015</a:t>
          </a:r>
          <a:endParaRPr lang="en-US" dirty="0">
            <a:solidFill>
              <a:srgbClr val="00376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3B5047-A957-46C8-82AB-045ADD1ECED8}" type="sibTrans" cxnId="{9ECDC2EC-39B8-4270-A827-6D6C632B21CD}">
      <dgm:prSet/>
      <dgm:spPr/>
      <dgm:t>
        <a:bodyPr/>
        <a:lstStyle/>
        <a:p>
          <a:endParaRPr lang="en-US"/>
        </a:p>
      </dgm:t>
    </dgm:pt>
    <dgm:pt modelId="{03D71246-BEF3-4ACA-800D-856E85259E4D}" type="parTrans" cxnId="{9ECDC2EC-39B8-4270-A827-6D6C632B21CD}">
      <dgm:prSet/>
      <dgm:spPr/>
      <dgm:t>
        <a:bodyPr/>
        <a:lstStyle/>
        <a:p>
          <a:endParaRPr lang="en-US"/>
        </a:p>
      </dgm:t>
    </dgm:pt>
    <dgm:pt modelId="{13FC9790-F6A4-47E6-A3F4-04B2676DFB5C}" type="pres">
      <dgm:prSet presAssocID="{4DEB97F3-04DC-4E2E-90C5-C864048B7B02}" presName="Name0" presStyleCnt="0">
        <dgm:presLayoutVars>
          <dgm:dir/>
          <dgm:resizeHandles val="exact"/>
        </dgm:presLayoutVars>
      </dgm:prSet>
      <dgm:spPr/>
    </dgm:pt>
    <dgm:pt modelId="{503345C1-D5AB-44A1-A219-13A18C93ACE1}" type="pres">
      <dgm:prSet presAssocID="{4DEB97F3-04DC-4E2E-90C5-C864048B7B02}" presName="arrow" presStyleLbl="bgShp" presStyleIdx="0" presStyleCnt="1"/>
      <dgm:spPr/>
    </dgm:pt>
    <dgm:pt modelId="{42E7530A-0E49-42BB-BBEE-9657D4B76D2C}" type="pres">
      <dgm:prSet presAssocID="{4DEB97F3-04DC-4E2E-90C5-C864048B7B02}" presName="points" presStyleCnt="0"/>
      <dgm:spPr/>
    </dgm:pt>
    <dgm:pt modelId="{1729C4D3-79EB-4176-95EC-2EE36EC5D52A}" type="pres">
      <dgm:prSet presAssocID="{73D3512F-5618-4283-A57C-C1A1F12E4F9C}" presName="compositeA" presStyleCnt="0"/>
      <dgm:spPr/>
    </dgm:pt>
    <dgm:pt modelId="{4DF9DDD5-5788-47D3-9BA5-334378A18807}" type="pres">
      <dgm:prSet presAssocID="{73D3512F-5618-4283-A57C-C1A1F12E4F9C}" presName="textA" presStyleLbl="revTx" presStyleIdx="0" presStyleCnt="3" custLinFactY="54536" custLinFactNeighborX="4508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ABC084-32D7-4FE5-BF4E-3F33CC4F7BB8}" type="pres">
      <dgm:prSet presAssocID="{73D3512F-5618-4283-A57C-C1A1F12E4F9C}" presName="circleA" presStyleLbl="node1" presStyleIdx="0" presStyleCnt="3"/>
      <dgm:spPr>
        <a:solidFill>
          <a:srgbClr val="003767"/>
        </a:solidFill>
      </dgm:spPr>
    </dgm:pt>
    <dgm:pt modelId="{F645E5A0-D885-41FD-9BD3-352EB507D33D}" type="pres">
      <dgm:prSet presAssocID="{73D3512F-5618-4283-A57C-C1A1F12E4F9C}" presName="spaceA" presStyleCnt="0"/>
      <dgm:spPr/>
    </dgm:pt>
    <dgm:pt modelId="{6EA2A88B-0E0C-43FD-AD2A-36A7C832EAF4}" type="pres">
      <dgm:prSet presAssocID="{B03B5047-A957-46C8-82AB-045ADD1ECED8}" presName="space" presStyleCnt="0"/>
      <dgm:spPr/>
    </dgm:pt>
    <dgm:pt modelId="{721A6EC0-FF5B-43D1-8CB4-58D76F326013}" type="pres">
      <dgm:prSet presAssocID="{10B8FD39-D842-4D4A-A5D0-C2DEF6EAC410}" presName="compositeB" presStyleCnt="0"/>
      <dgm:spPr/>
    </dgm:pt>
    <dgm:pt modelId="{2A865AC5-E9A4-4A73-B31E-ECBD9FC6AC07}" type="pres">
      <dgm:prSet presAssocID="{10B8FD39-D842-4D4A-A5D0-C2DEF6EAC410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C6E29F-A39B-44BB-9645-3DF9437B6F79}" type="pres">
      <dgm:prSet presAssocID="{10B8FD39-D842-4D4A-A5D0-C2DEF6EAC410}" presName="circleB" presStyleLbl="node1" presStyleIdx="1" presStyleCnt="3"/>
      <dgm:spPr>
        <a:solidFill>
          <a:srgbClr val="003767"/>
        </a:solidFill>
      </dgm:spPr>
    </dgm:pt>
    <dgm:pt modelId="{01A6CFD6-44AB-4100-8479-0C707FB3A9DF}" type="pres">
      <dgm:prSet presAssocID="{10B8FD39-D842-4D4A-A5D0-C2DEF6EAC410}" presName="spaceB" presStyleCnt="0"/>
      <dgm:spPr/>
    </dgm:pt>
    <dgm:pt modelId="{5AAC8004-2E7D-4526-AF0D-A68E41E228C6}" type="pres">
      <dgm:prSet presAssocID="{26959F9D-C7E0-49A9-A862-DB9A826F910E}" presName="space" presStyleCnt="0"/>
      <dgm:spPr/>
    </dgm:pt>
    <dgm:pt modelId="{06B751B1-FB3B-4995-BEC1-504380576BE1}" type="pres">
      <dgm:prSet presAssocID="{914537C0-624A-4D61-856A-BA2085E2AEF3}" presName="compositeA" presStyleCnt="0"/>
      <dgm:spPr/>
    </dgm:pt>
    <dgm:pt modelId="{F77C5438-5763-4DB3-978A-657031FF9223}" type="pres">
      <dgm:prSet presAssocID="{914537C0-624A-4D61-856A-BA2085E2AEF3}" presName="textA" presStyleLbl="revTx" presStyleIdx="2" presStyleCnt="3" custLinFactY="54536" custLinFactNeighborX="-48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16D71F-1D63-4C63-8F45-4C04579EF1C4}" type="pres">
      <dgm:prSet presAssocID="{914537C0-624A-4D61-856A-BA2085E2AEF3}" presName="circleA" presStyleLbl="node1" presStyleIdx="2" presStyleCnt="3"/>
      <dgm:spPr>
        <a:solidFill>
          <a:srgbClr val="003767"/>
        </a:solidFill>
      </dgm:spPr>
    </dgm:pt>
    <dgm:pt modelId="{17873C25-DD8C-4FE5-B071-E42BF1A76871}" type="pres">
      <dgm:prSet presAssocID="{914537C0-624A-4D61-856A-BA2085E2AEF3}" presName="spaceA" presStyleCnt="0"/>
      <dgm:spPr/>
    </dgm:pt>
  </dgm:ptLst>
  <dgm:cxnLst>
    <dgm:cxn modelId="{C9BBDD0C-D21B-4AC0-8075-DE758A248797}" srcId="{4DEB97F3-04DC-4E2E-90C5-C864048B7B02}" destId="{10B8FD39-D842-4D4A-A5D0-C2DEF6EAC410}" srcOrd="1" destOrd="0" parTransId="{B74825F8-856A-4874-B05F-16A58D757C60}" sibTransId="{26959F9D-C7E0-49A9-A862-DB9A826F910E}"/>
    <dgm:cxn modelId="{59088B0E-2AE0-4BE8-A15D-8B68B174E20E}" srcId="{4DEB97F3-04DC-4E2E-90C5-C864048B7B02}" destId="{914537C0-624A-4D61-856A-BA2085E2AEF3}" srcOrd="2" destOrd="0" parTransId="{D693240B-BFFA-4058-809F-BCC3666DE779}" sibTransId="{FBBB98EF-557B-4C96-8816-3E7D580716E0}"/>
    <dgm:cxn modelId="{9ECDC2EC-39B8-4270-A827-6D6C632B21CD}" srcId="{4DEB97F3-04DC-4E2E-90C5-C864048B7B02}" destId="{73D3512F-5618-4283-A57C-C1A1F12E4F9C}" srcOrd="0" destOrd="0" parTransId="{03D71246-BEF3-4ACA-800D-856E85259E4D}" sibTransId="{B03B5047-A957-46C8-82AB-045ADD1ECED8}"/>
    <dgm:cxn modelId="{946AA8F5-D66C-4C9F-893C-2ECA12ADBF10}" type="presOf" srcId="{914537C0-624A-4D61-856A-BA2085E2AEF3}" destId="{F77C5438-5763-4DB3-978A-657031FF9223}" srcOrd="0" destOrd="0" presId="urn:microsoft.com/office/officeart/2005/8/layout/hProcess11"/>
    <dgm:cxn modelId="{BA7A6D6F-BC21-4F98-AF57-82745CCABD1E}" type="presOf" srcId="{4DEB97F3-04DC-4E2E-90C5-C864048B7B02}" destId="{13FC9790-F6A4-47E6-A3F4-04B2676DFB5C}" srcOrd="0" destOrd="0" presId="urn:microsoft.com/office/officeart/2005/8/layout/hProcess11"/>
    <dgm:cxn modelId="{BD419614-ED52-4883-87A0-15EB6C6FC69C}" type="presOf" srcId="{10B8FD39-D842-4D4A-A5D0-C2DEF6EAC410}" destId="{2A865AC5-E9A4-4A73-B31E-ECBD9FC6AC07}" srcOrd="0" destOrd="0" presId="urn:microsoft.com/office/officeart/2005/8/layout/hProcess11"/>
    <dgm:cxn modelId="{4D77B43B-F410-40AF-B568-96389AAFB466}" type="presOf" srcId="{73D3512F-5618-4283-A57C-C1A1F12E4F9C}" destId="{4DF9DDD5-5788-47D3-9BA5-334378A18807}" srcOrd="0" destOrd="0" presId="urn:microsoft.com/office/officeart/2005/8/layout/hProcess11"/>
    <dgm:cxn modelId="{C0CFDEF6-5944-497B-BBFB-8E52955558CE}" type="presParOf" srcId="{13FC9790-F6A4-47E6-A3F4-04B2676DFB5C}" destId="{503345C1-D5AB-44A1-A219-13A18C93ACE1}" srcOrd="0" destOrd="0" presId="urn:microsoft.com/office/officeart/2005/8/layout/hProcess11"/>
    <dgm:cxn modelId="{B9823581-1486-4316-90A3-B249A6316019}" type="presParOf" srcId="{13FC9790-F6A4-47E6-A3F4-04B2676DFB5C}" destId="{42E7530A-0E49-42BB-BBEE-9657D4B76D2C}" srcOrd="1" destOrd="0" presId="urn:microsoft.com/office/officeart/2005/8/layout/hProcess11"/>
    <dgm:cxn modelId="{7D01464C-41BD-4FD4-BB3C-AFD5B702FF9F}" type="presParOf" srcId="{42E7530A-0E49-42BB-BBEE-9657D4B76D2C}" destId="{1729C4D3-79EB-4176-95EC-2EE36EC5D52A}" srcOrd="0" destOrd="0" presId="urn:microsoft.com/office/officeart/2005/8/layout/hProcess11"/>
    <dgm:cxn modelId="{1CAB6F9D-AC05-4199-9D3C-B55A8BD848F0}" type="presParOf" srcId="{1729C4D3-79EB-4176-95EC-2EE36EC5D52A}" destId="{4DF9DDD5-5788-47D3-9BA5-334378A18807}" srcOrd="0" destOrd="0" presId="urn:microsoft.com/office/officeart/2005/8/layout/hProcess11"/>
    <dgm:cxn modelId="{8C8556F4-56C5-460F-8D7B-7368CAA91923}" type="presParOf" srcId="{1729C4D3-79EB-4176-95EC-2EE36EC5D52A}" destId="{F0ABC084-32D7-4FE5-BF4E-3F33CC4F7BB8}" srcOrd="1" destOrd="0" presId="urn:microsoft.com/office/officeart/2005/8/layout/hProcess11"/>
    <dgm:cxn modelId="{3AF7B0D5-CA14-4CD2-92F8-A9BC7D24ECA4}" type="presParOf" srcId="{1729C4D3-79EB-4176-95EC-2EE36EC5D52A}" destId="{F645E5A0-D885-41FD-9BD3-352EB507D33D}" srcOrd="2" destOrd="0" presId="urn:microsoft.com/office/officeart/2005/8/layout/hProcess11"/>
    <dgm:cxn modelId="{A124BC9A-578D-404B-9B04-794EC4EF2E15}" type="presParOf" srcId="{42E7530A-0E49-42BB-BBEE-9657D4B76D2C}" destId="{6EA2A88B-0E0C-43FD-AD2A-36A7C832EAF4}" srcOrd="1" destOrd="0" presId="urn:microsoft.com/office/officeart/2005/8/layout/hProcess11"/>
    <dgm:cxn modelId="{FE90084C-6C64-4EE5-B9B0-DD0C7930D1DE}" type="presParOf" srcId="{42E7530A-0E49-42BB-BBEE-9657D4B76D2C}" destId="{721A6EC0-FF5B-43D1-8CB4-58D76F326013}" srcOrd="2" destOrd="0" presId="urn:microsoft.com/office/officeart/2005/8/layout/hProcess11"/>
    <dgm:cxn modelId="{A0363C04-D4CB-490A-BB5A-04ED6B1DF6CD}" type="presParOf" srcId="{721A6EC0-FF5B-43D1-8CB4-58D76F326013}" destId="{2A865AC5-E9A4-4A73-B31E-ECBD9FC6AC07}" srcOrd="0" destOrd="0" presId="urn:microsoft.com/office/officeart/2005/8/layout/hProcess11"/>
    <dgm:cxn modelId="{01A7C326-29D0-4E81-838A-4FF3571BC4BF}" type="presParOf" srcId="{721A6EC0-FF5B-43D1-8CB4-58D76F326013}" destId="{F5C6E29F-A39B-44BB-9645-3DF9437B6F79}" srcOrd="1" destOrd="0" presId="urn:microsoft.com/office/officeart/2005/8/layout/hProcess11"/>
    <dgm:cxn modelId="{95473E1B-228C-4D7C-AED1-9CF29A937967}" type="presParOf" srcId="{721A6EC0-FF5B-43D1-8CB4-58D76F326013}" destId="{01A6CFD6-44AB-4100-8479-0C707FB3A9DF}" srcOrd="2" destOrd="0" presId="urn:microsoft.com/office/officeart/2005/8/layout/hProcess11"/>
    <dgm:cxn modelId="{10147900-F7C1-46F1-9FCC-FD64FEAA474F}" type="presParOf" srcId="{42E7530A-0E49-42BB-BBEE-9657D4B76D2C}" destId="{5AAC8004-2E7D-4526-AF0D-A68E41E228C6}" srcOrd="3" destOrd="0" presId="urn:microsoft.com/office/officeart/2005/8/layout/hProcess11"/>
    <dgm:cxn modelId="{719DA120-080A-47BC-B0CF-9BC35E47BD3B}" type="presParOf" srcId="{42E7530A-0E49-42BB-BBEE-9657D4B76D2C}" destId="{06B751B1-FB3B-4995-BEC1-504380576BE1}" srcOrd="4" destOrd="0" presId="urn:microsoft.com/office/officeart/2005/8/layout/hProcess11"/>
    <dgm:cxn modelId="{4B5ECC2C-5417-45C6-8D35-35836515CC81}" type="presParOf" srcId="{06B751B1-FB3B-4995-BEC1-504380576BE1}" destId="{F77C5438-5763-4DB3-978A-657031FF9223}" srcOrd="0" destOrd="0" presId="urn:microsoft.com/office/officeart/2005/8/layout/hProcess11"/>
    <dgm:cxn modelId="{397B32A3-1168-4AF7-9CBD-E488BADF26D0}" type="presParOf" srcId="{06B751B1-FB3B-4995-BEC1-504380576BE1}" destId="{4816D71F-1D63-4C63-8F45-4C04579EF1C4}" srcOrd="1" destOrd="0" presId="urn:microsoft.com/office/officeart/2005/8/layout/hProcess11"/>
    <dgm:cxn modelId="{DC7A9899-57D5-4E00-80A1-C6E0C9E29137}" type="presParOf" srcId="{06B751B1-FB3B-4995-BEC1-504380576BE1}" destId="{17873C25-DD8C-4FE5-B071-E42BF1A7687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C1A0B2-0A1E-4FC7-892D-31598B22978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495A4DF-B283-4201-85E2-5703D1C9A1AA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003767"/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Deep Thunder</a:t>
          </a:r>
        </a:p>
      </dgm:t>
    </dgm:pt>
    <dgm:pt modelId="{75A52FD9-8E7F-437C-881E-D5AD02FD00E6}" type="parTrans" cxnId="{FEAF9035-216E-4B1B-ADC6-D7711D44A691}">
      <dgm:prSet/>
      <dgm:spPr/>
      <dgm:t>
        <a:bodyPr/>
        <a:lstStyle/>
        <a:p>
          <a:endParaRPr lang="en-US"/>
        </a:p>
      </dgm:t>
    </dgm:pt>
    <dgm:pt modelId="{584114E6-CE86-419A-88BF-1A8D9D841CBE}" type="sibTrans" cxnId="{FEAF9035-216E-4B1B-ADC6-D7711D44A691}">
      <dgm:prSet/>
      <dgm:spPr/>
      <dgm:t>
        <a:bodyPr/>
        <a:lstStyle/>
        <a:p>
          <a:endParaRPr lang="en-US"/>
        </a:p>
      </dgm:t>
    </dgm:pt>
    <dgm:pt modelId="{39C3EFBD-27F4-46CF-8764-67C9CDF2E950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Demand</a:t>
          </a:r>
          <a:endParaRPr lang="en-US" b="1" dirty="0">
            <a:solidFill>
              <a:srgbClr val="00376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1EA079-01F2-46CC-B8E3-B403215F279C}" type="parTrans" cxnId="{714535DD-BAF6-4A96-BA0C-AE3D4A257547}">
      <dgm:prSet/>
      <dgm:spPr/>
      <dgm:t>
        <a:bodyPr/>
        <a:lstStyle/>
        <a:p>
          <a:endParaRPr lang="en-US"/>
        </a:p>
      </dgm:t>
    </dgm:pt>
    <dgm:pt modelId="{EF2513FC-3BA8-4440-A7F3-4900138B4A80}" type="sibTrans" cxnId="{714535DD-BAF6-4A96-BA0C-AE3D4A257547}">
      <dgm:prSet/>
      <dgm:spPr/>
      <dgm:t>
        <a:bodyPr/>
        <a:lstStyle/>
        <a:p>
          <a:endParaRPr lang="en-US"/>
        </a:p>
      </dgm:t>
    </dgm:pt>
    <dgm:pt modelId="{9F19966A-EEC1-45D4-B432-9C8E88552504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Renewable</a:t>
          </a:r>
          <a:endParaRPr lang="en-US" b="1" dirty="0">
            <a:solidFill>
              <a:srgbClr val="00376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FF51D2-9612-45AF-9318-89C8B0171C95}" type="parTrans" cxnId="{DFFDA184-45B9-4AB5-A958-7473D036B1E0}">
      <dgm:prSet/>
      <dgm:spPr/>
      <dgm:t>
        <a:bodyPr/>
        <a:lstStyle/>
        <a:p>
          <a:endParaRPr lang="en-US"/>
        </a:p>
      </dgm:t>
    </dgm:pt>
    <dgm:pt modelId="{2FDC54E9-05AD-4B00-BC37-D9C70197C70E}" type="sibTrans" cxnId="{DFFDA184-45B9-4AB5-A958-7473D036B1E0}">
      <dgm:prSet/>
      <dgm:spPr/>
      <dgm:t>
        <a:bodyPr/>
        <a:lstStyle/>
        <a:p>
          <a:endParaRPr lang="en-US"/>
        </a:p>
      </dgm:t>
    </dgm:pt>
    <dgm:pt modelId="{18560689-7F35-4870-A1B7-B5B9B4DBF56D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Renewable Integrated Stochastic Engine (RISE)</a:t>
          </a:r>
          <a:endParaRPr lang="en-US" b="1" dirty="0">
            <a:solidFill>
              <a:srgbClr val="00376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8F0E6A-499A-4AF9-A747-731EF9C1652F}" type="parTrans" cxnId="{C8E2CA9A-4009-4D18-BAB7-2D01E423D783}">
      <dgm:prSet/>
      <dgm:spPr/>
      <dgm:t>
        <a:bodyPr/>
        <a:lstStyle/>
        <a:p>
          <a:endParaRPr lang="en-US"/>
        </a:p>
      </dgm:t>
    </dgm:pt>
    <dgm:pt modelId="{72B49520-D8D3-479D-BF2F-78F8CCF0FEAE}" type="sibTrans" cxnId="{C8E2CA9A-4009-4D18-BAB7-2D01E423D783}">
      <dgm:prSet/>
      <dgm:spPr/>
      <dgm:t>
        <a:bodyPr/>
        <a:lstStyle/>
        <a:p>
          <a:endParaRPr lang="en-US"/>
        </a:p>
      </dgm:t>
    </dgm:pt>
    <dgm:pt modelId="{E64696E2-700B-4DFF-B6AB-763DAD422167}" type="pres">
      <dgm:prSet presAssocID="{50C1A0B2-0A1E-4FC7-892D-31598B229788}" presName="Name0" presStyleCnt="0">
        <dgm:presLayoutVars>
          <dgm:dir/>
          <dgm:animLvl val="lvl"/>
          <dgm:resizeHandles val="exact"/>
        </dgm:presLayoutVars>
      </dgm:prSet>
      <dgm:spPr/>
    </dgm:pt>
    <dgm:pt modelId="{8E4CA426-B214-41EF-903B-10459693078F}" type="pres">
      <dgm:prSet presAssocID="{4495A4DF-B283-4201-85E2-5703D1C9A1A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0A92F9-D735-493A-AE72-86B31FA798DB}" type="pres">
      <dgm:prSet presAssocID="{584114E6-CE86-419A-88BF-1A8D9D841CBE}" presName="parTxOnlySpace" presStyleCnt="0"/>
      <dgm:spPr/>
    </dgm:pt>
    <dgm:pt modelId="{A185282D-8461-438B-95BD-A747C075BDF7}" type="pres">
      <dgm:prSet presAssocID="{39C3EFBD-27F4-46CF-8764-67C9CDF2E95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97A14-0B2D-4ECE-BADC-BAC02DC6F444}" type="pres">
      <dgm:prSet presAssocID="{EF2513FC-3BA8-4440-A7F3-4900138B4A80}" presName="parTxOnlySpace" presStyleCnt="0"/>
      <dgm:spPr/>
    </dgm:pt>
    <dgm:pt modelId="{ED8934DE-3C5C-4805-96DA-4753D7ECE710}" type="pres">
      <dgm:prSet presAssocID="{9F19966A-EEC1-45D4-B432-9C8E8855250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EB0A09-D41E-4EE9-B399-6720C60CF5A2}" type="pres">
      <dgm:prSet presAssocID="{2FDC54E9-05AD-4B00-BC37-D9C70197C70E}" presName="parTxOnlySpace" presStyleCnt="0"/>
      <dgm:spPr/>
    </dgm:pt>
    <dgm:pt modelId="{2046AD96-40A2-44B3-8725-EAF8BACBE733}" type="pres">
      <dgm:prSet presAssocID="{18560689-7F35-4870-A1B7-B5B9B4DBF56D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AF9035-216E-4B1B-ADC6-D7711D44A691}" srcId="{50C1A0B2-0A1E-4FC7-892D-31598B229788}" destId="{4495A4DF-B283-4201-85E2-5703D1C9A1AA}" srcOrd="0" destOrd="0" parTransId="{75A52FD9-8E7F-437C-881E-D5AD02FD00E6}" sibTransId="{584114E6-CE86-419A-88BF-1A8D9D841CBE}"/>
    <dgm:cxn modelId="{BFC2865E-24CB-41C4-B070-C7D14EF21D29}" type="presOf" srcId="{18560689-7F35-4870-A1B7-B5B9B4DBF56D}" destId="{2046AD96-40A2-44B3-8725-EAF8BACBE733}" srcOrd="0" destOrd="0" presId="urn:microsoft.com/office/officeart/2005/8/layout/chevron1"/>
    <dgm:cxn modelId="{AE578E12-5649-4F55-A3FF-C4A83DE8E321}" type="presOf" srcId="{39C3EFBD-27F4-46CF-8764-67C9CDF2E950}" destId="{A185282D-8461-438B-95BD-A747C075BDF7}" srcOrd="0" destOrd="0" presId="urn:microsoft.com/office/officeart/2005/8/layout/chevron1"/>
    <dgm:cxn modelId="{C8E2CA9A-4009-4D18-BAB7-2D01E423D783}" srcId="{50C1A0B2-0A1E-4FC7-892D-31598B229788}" destId="{18560689-7F35-4870-A1B7-B5B9B4DBF56D}" srcOrd="3" destOrd="0" parTransId="{A88F0E6A-499A-4AF9-A747-731EF9C1652F}" sibTransId="{72B49520-D8D3-479D-BF2F-78F8CCF0FEAE}"/>
    <dgm:cxn modelId="{F2634847-F233-4D2C-BF42-A52D3899A047}" type="presOf" srcId="{9F19966A-EEC1-45D4-B432-9C8E88552504}" destId="{ED8934DE-3C5C-4805-96DA-4753D7ECE710}" srcOrd="0" destOrd="0" presId="urn:microsoft.com/office/officeart/2005/8/layout/chevron1"/>
    <dgm:cxn modelId="{289DC135-EF5D-4DD9-BA68-EC8D9AA98919}" type="presOf" srcId="{50C1A0B2-0A1E-4FC7-892D-31598B229788}" destId="{E64696E2-700B-4DFF-B6AB-763DAD422167}" srcOrd="0" destOrd="0" presId="urn:microsoft.com/office/officeart/2005/8/layout/chevron1"/>
    <dgm:cxn modelId="{A5C9E8F4-57CD-4270-9B36-D1D83A9CD396}" type="presOf" srcId="{4495A4DF-B283-4201-85E2-5703D1C9A1AA}" destId="{8E4CA426-B214-41EF-903B-10459693078F}" srcOrd="0" destOrd="0" presId="urn:microsoft.com/office/officeart/2005/8/layout/chevron1"/>
    <dgm:cxn modelId="{DFFDA184-45B9-4AB5-A958-7473D036B1E0}" srcId="{50C1A0B2-0A1E-4FC7-892D-31598B229788}" destId="{9F19966A-EEC1-45D4-B432-9C8E88552504}" srcOrd="2" destOrd="0" parTransId="{C3FF51D2-9612-45AF-9318-89C8B0171C95}" sibTransId="{2FDC54E9-05AD-4B00-BC37-D9C70197C70E}"/>
    <dgm:cxn modelId="{714535DD-BAF6-4A96-BA0C-AE3D4A257547}" srcId="{50C1A0B2-0A1E-4FC7-892D-31598B229788}" destId="{39C3EFBD-27F4-46CF-8764-67C9CDF2E950}" srcOrd="1" destOrd="0" parTransId="{2C1EA079-01F2-46CC-B8E3-B403215F279C}" sibTransId="{EF2513FC-3BA8-4440-A7F3-4900138B4A80}"/>
    <dgm:cxn modelId="{D1519159-29F3-452F-8B43-2C5ADCDB1C92}" type="presParOf" srcId="{E64696E2-700B-4DFF-B6AB-763DAD422167}" destId="{8E4CA426-B214-41EF-903B-10459693078F}" srcOrd="0" destOrd="0" presId="urn:microsoft.com/office/officeart/2005/8/layout/chevron1"/>
    <dgm:cxn modelId="{1C19FA57-D097-4E2C-AA74-3898DE960EB4}" type="presParOf" srcId="{E64696E2-700B-4DFF-B6AB-763DAD422167}" destId="{5E0A92F9-D735-493A-AE72-86B31FA798DB}" srcOrd="1" destOrd="0" presId="urn:microsoft.com/office/officeart/2005/8/layout/chevron1"/>
    <dgm:cxn modelId="{DF52B817-C875-4DD6-82B9-CA52E885385C}" type="presParOf" srcId="{E64696E2-700B-4DFF-B6AB-763DAD422167}" destId="{A185282D-8461-438B-95BD-A747C075BDF7}" srcOrd="2" destOrd="0" presId="urn:microsoft.com/office/officeart/2005/8/layout/chevron1"/>
    <dgm:cxn modelId="{621917E9-5156-4944-A965-D166F0A0CA9A}" type="presParOf" srcId="{E64696E2-700B-4DFF-B6AB-763DAD422167}" destId="{14297A14-0B2D-4ECE-BADC-BAC02DC6F444}" srcOrd="3" destOrd="0" presId="urn:microsoft.com/office/officeart/2005/8/layout/chevron1"/>
    <dgm:cxn modelId="{0A35D8B9-246A-408D-A1F8-05FF3A96AA3B}" type="presParOf" srcId="{E64696E2-700B-4DFF-B6AB-763DAD422167}" destId="{ED8934DE-3C5C-4805-96DA-4753D7ECE710}" srcOrd="4" destOrd="0" presId="urn:microsoft.com/office/officeart/2005/8/layout/chevron1"/>
    <dgm:cxn modelId="{EF3D5373-EA19-45F3-8D35-83A5B5075E79}" type="presParOf" srcId="{E64696E2-700B-4DFF-B6AB-763DAD422167}" destId="{32EB0A09-D41E-4EE9-B399-6720C60CF5A2}" srcOrd="5" destOrd="0" presId="urn:microsoft.com/office/officeart/2005/8/layout/chevron1"/>
    <dgm:cxn modelId="{2C5B440E-93AC-44F5-9471-C0B2AD272332}" type="presParOf" srcId="{E64696E2-700B-4DFF-B6AB-763DAD422167}" destId="{2046AD96-40A2-44B3-8725-EAF8BACBE733}" srcOrd="6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C1A0B2-0A1E-4FC7-892D-31598B22978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495A4DF-B283-4201-85E2-5703D1C9A1AA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Deep Thunder</a:t>
          </a:r>
        </a:p>
      </dgm:t>
    </dgm:pt>
    <dgm:pt modelId="{75A52FD9-8E7F-437C-881E-D5AD02FD00E6}" type="parTrans" cxnId="{FEAF9035-216E-4B1B-ADC6-D7711D44A691}">
      <dgm:prSet/>
      <dgm:spPr/>
      <dgm:t>
        <a:bodyPr/>
        <a:lstStyle/>
        <a:p>
          <a:endParaRPr lang="en-US"/>
        </a:p>
      </dgm:t>
    </dgm:pt>
    <dgm:pt modelId="{584114E6-CE86-419A-88BF-1A8D9D841CBE}" type="sibTrans" cxnId="{FEAF9035-216E-4B1B-ADC6-D7711D44A691}">
      <dgm:prSet/>
      <dgm:spPr/>
      <dgm:t>
        <a:bodyPr/>
        <a:lstStyle/>
        <a:p>
          <a:endParaRPr lang="en-US"/>
        </a:p>
      </dgm:t>
    </dgm:pt>
    <dgm:pt modelId="{39C3EFBD-27F4-46CF-8764-67C9CDF2E950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003767"/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Demand</a:t>
          </a:r>
          <a:endParaRPr lang="en-US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1EA079-01F2-46CC-B8E3-B403215F279C}" type="parTrans" cxnId="{714535DD-BAF6-4A96-BA0C-AE3D4A257547}">
      <dgm:prSet/>
      <dgm:spPr/>
      <dgm:t>
        <a:bodyPr/>
        <a:lstStyle/>
        <a:p>
          <a:endParaRPr lang="en-US"/>
        </a:p>
      </dgm:t>
    </dgm:pt>
    <dgm:pt modelId="{EF2513FC-3BA8-4440-A7F3-4900138B4A80}" type="sibTrans" cxnId="{714535DD-BAF6-4A96-BA0C-AE3D4A257547}">
      <dgm:prSet/>
      <dgm:spPr/>
      <dgm:t>
        <a:bodyPr/>
        <a:lstStyle/>
        <a:p>
          <a:endParaRPr lang="en-US"/>
        </a:p>
      </dgm:t>
    </dgm:pt>
    <dgm:pt modelId="{9F19966A-EEC1-45D4-B432-9C8E88552504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Renewable</a:t>
          </a:r>
          <a:endParaRPr lang="en-US" b="1" dirty="0">
            <a:solidFill>
              <a:srgbClr val="00376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FF51D2-9612-45AF-9318-89C8B0171C95}" type="parTrans" cxnId="{DFFDA184-45B9-4AB5-A958-7473D036B1E0}">
      <dgm:prSet/>
      <dgm:spPr/>
      <dgm:t>
        <a:bodyPr/>
        <a:lstStyle/>
        <a:p>
          <a:endParaRPr lang="en-US"/>
        </a:p>
      </dgm:t>
    </dgm:pt>
    <dgm:pt modelId="{2FDC54E9-05AD-4B00-BC37-D9C70197C70E}" type="sibTrans" cxnId="{DFFDA184-45B9-4AB5-A958-7473D036B1E0}">
      <dgm:prSet/>
      <dgm:spPr/>
      <dgm:t>
        <a:bodyPr/>
        <a:lstStyle/>
        <a:p>
          <a:endParaRPr lang="en-US"/>
        </a:p>
      </dgm:t>
    </dgm:pt>
    <dgm:pt modelId="{18560689-7F35-4870-A1B7-B5B9B4DBF56D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Renewable Integrated Stochastic Engine (RISE)</a:t>
          </a:r>
          <a:endParaRPr lang="en-US" b="1" dirty="0">
            <a:solidFill>
              <a:srgbClr val="00376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8F0E6A-499A-4AF9-A747-731EF9C1652F}" type="parTrans" cxnId="{C8E2CA9A-4009-4D18-BAB7-2D01E423D783}">
      <dgm:prSet/>
      <dgm:spPr/>
      <dgm:t>
        <a:bodyPr/>
        <a:lstStyle/>
        <a:p>
          <a:endParaRPr lang="en-US"/>
        </a:p>
      </dgm:t>
    </dgm:pt>
    <dgm:pt modelId="{72B49520-D8D3-479D-BF2F-78F8CCF0FEAE}" type="sibTrans" cxnId="{C8E2CA9A-4009-4D18-BAB7-2D01E423D783}">
      <dgm:prSet/>
      <dgm:spPr/>
      <dgm:t>
        <a:bodyPr/>
        <a:lstStyle/>
        <a:p>
          <a:endParaRPr lang="en-US"/>
        </a:p>
      </dgm:t>
    </dgm:pt>
    <dgm:pt modelId="{E64696E2-700B-4DFF-B6AB-763DAD422167}" type="pres">
      <dgm:prSet presAssocID="{50C1A0B2-0A1E-4FC7-892D-31598B229788}" presName="Name0" presStyleCnt="0">
        <dgm:presLayoutVars>
          <dgm:dir/>
          <dgm:animLvl val="lvl"/>
          <dgm:resizeHandles val="exact"/>
        </dgm:presLayoutVars>
      </dgm:prSet>
      <dgm:spPr/>
    </dgm:pt>
    <dgm:pt modelId="{8E4CA426-B214-41EF-903B-10459693078F}" type="pres">
      <dgm:prSet presAssocID="{4495A4DF-B283-4201-85E2-5703D1C9A1A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0A92F9-D735-493A-AE72-86B31FA798DB}" type="pres">
      <dgm:prSet presAssocID="{584114E6-CE86-419A-88BF-1A8D9D841CBE}" presName="parTxOnlySpace" presStyleCnt="0"/>
      <dgm:spPr/>
    </dgm:pt>
    <dgm:pt modelId="{A185282D-8461-438B-95BD-A747C075BDF7}" type="pres">
      <dgm:prSet presAssocID="{39C3EFBD-27F4-46CF-8764-67C9CDF2E95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97A14-0B2D-4ECE-BADC-BAC02DC6F444}" type="pres">
      <dgm:prSet presAssocID="{EF2513FC-3BA8-4440-A7F3-4900138B4A80}" presName="parTxOnlySpace" presStyleCnt="0"/>
      <dgm:spPr/>
    </dgm:pt>
    <dgm:pt modelId="{ED8934DE-3C5C-4805-96DA-4753D7ECE710}" type="pres">
      <dgm:prSet presAssocID="{9F19966A-EEC1-45D4-B432-9C8E8855250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EB0A09-D41E-4EE9-B399-6720C60CF5A2}" type="pres">
      <dgm:prSet presAssocID="{2FDC54E9-05AD-4B00-BC37-D9C70197C70E}" presName="parTxOnlySpace" presStyleCnt="0"/>
      <dgm:spPr/>
    </dgm:pt>
    <dgm:pt modelId="{2046AD96-40A2-44B3-8725-EAF8BACBE733}" type="pres">
      <dgm:prSet presAssocID="{18560689-7F35-4870-A1B7-B5B9B4DBF56D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AF9035-216E-4B1B-ADC6-D7711D44A691}" srcId="{50C1A0B2-0A1E-4FC7-892D-31598B229788}" destId="{4495A4DF-B283-4201-85E2-5703D1C9A1AA}" srcOrd="0" destOrd="0" parTransId="{75A52FD9-8E7F-437C-881E-D5AD02FD00E6}" sibTransId="{584114E6-CE86-419A-88BF-1A8D9D841CBE}"/>
    <dgm:cxn modelId="{A86D546F-E244-4B64-85CD-FEC16E34082D}" type="presOf" srcId="{39C3EFBD-27F4-46CF-8764-67C9CDF2E950}" destId="{A185282D-8461-438B-95BD-A747C075BDF7}" srcOrd="0" destOrd="0" presId="urn:microsoft.com/office/officeart/2005/8/layout/chevron1"/>
    <dgm:cxn modelId="{C8E2CA9A-4009-4D18-BAB7-2D01E423D783}" srcId="{50C1A0B2-0A1E-4FC7-892D-31598B229788}" destId="{18560689-7F35-4870-A1B7-B5B9B4DBF56D}" srcOrd="3" destOrd="0" parTransId="{A88F0E6A-499A-4AF9-A747-731EF9C1652F}" sibTransId="{72B49520-D8D3-479D-BF2F-78F8CCF0FEAE}"/>
    <dgm:cxn modelId="{3BD2C051-B6D2-4229-A606-4878DAC1C1E4}" type="presOf" srcId="{9F19966A-EEC1-45D4-B432-9C8E88552504}" destId="{ED8934DE-3C5C-4805-96DA-4753D7ECE710}" srcOrd="0" destOrd="0" presId="urn:microsoft.com/office/officeart/2005/8/layout/chevron1"/>
    <dgm:cxn modelId="{BC8912AC-C487-474D-85C0-BD348BE95506}" type="presOf" srcId="{4495A4DF-B283-4201-85E2-5703D1C9A1AA}" destId="{8E4CA426-B214-41EF-903B-10459693078F}" srcOrd="0" destOrd="0" presId="urn:microsoft.com/office/officeart/2005/8/layout/chevron1"/>
    <dgm:cxn modelId="{DFFDA184-45B9-4AB5-A958-7473D036B1E0}" srcId="{50C1A0B2-0A1E-4FC7-892D-31598B229788}" destId="{9F19966A-EEC1-45D4-B432-9C8E88552504}" srcOrd="2" destOrd="0" parTransId="{C3FF51D2-9612-45AF-9318-89C8B0171C95}" sibTransId="{2FDC54E9-05AD-4B00-BC37-D9C70197C70E}"/>
    <dgm:cxn modelId="{EA974C61-41D8-4BB1-B547-268A93D5A9ED}" type="presOf" srcId="{50C1A0B2-0A1E-4FC7-892D-31598B229788}" destId="{E64696E2-700B-4DFF-B6AB-763DAD422167}" srcOrd="0" destOrd="0" presId="urn:microsoft.com/office/officeart/2005/8/layout/chevron1"/>
    <dgm:cxn modelId="{F56AEFDF-B79B-43D7-B913-FE5E31957DE1}" type="presOf" srcId="{18560689-7F35-4870-A1B7-B5B9B4DBF56D}" destId="{2046AD96-40A2-44B3-8725-EAF8BACBE733}" srcOrd="0" destOrd="0" presId="urn:microsoft.com/office/officeart/2005/8/layout/chevron1"/>
    <dgm:cxn modelId="{714535DD-BAF6-4A96-BA0C-AE3D4A257547}" srcId="{50C1A0B2-0A1E-4FC7-892D-31598B229788}" destId="{39C3EFBD-27F4-46CF-8764-67C9CDF2E950}" srcOrd="1" destOrd="0" parTransId="{2C1EA079-01F2-46CC-B8E3-B403215F279C}" sibTransId="{EF2513FC-3BA8-4440-A7F3-4900138B4A80}"/>
    <dgm:cxn modelId="{637548F3-FBC4-4B76-BD3F-435B9BEBCDD5}" type="presParOf" srcId="{E64696E2-700B-4DFF-B6AB-763DAD422167}" destId="{8E4CA426-B214-41EF-903B-10459693078F}" srcOrd="0" destOrd="0" presId="urn:microsoft.com/office/officeart/2005/8/layout/chevron1"/>
    <dgm:cxn modelId="{4D478009-2F15-4849-8E43-B12D32233722}" type="presParOf" srcId="{E64696E2-700B-4DFF-B6AB-763DAD422167}" destId="{5E0A92F9-D735-493A-AE72-86B31FA798DB}" srcOrd="1" destOrd="0" presId="urn:microsoft.com/office/officeart/2005/8/layout/chevron1"/>
    <dgm:cxn modelId="{C855E43E-D389-4F02-B6F0-AA1E41C40574}" type="presParOf" srcId="{E64696E2-700B-4DFF-B6AB-763DAD422167}" destId="{A185282D-8461-438B-95BD-A747C075BDF7}" srcOrd="2" destOrd="0" presId="urn:microsoft.com/office/officeart/2005/8/layout/chevron1"/>
    <dgm:cxn modelId="{4BDA3431-9139-42BE-BAB2-5B026A227AE2}" type="presParOf" srcId="{E64696E2-700B-4DFF-B6AB-763DAD422167}" destId="{14297A14-0B2D-4ECE-BADC-BAC02DC6F444}" srcOrd="3" destOrd="0" presId="urn:microsoft.com/office/officeart/2005/8/layout/chevron1"/>
    <dgm:cxn modelId="{049740BE-4A69-4097-A86F-49E61C748881}" type="presParOf" srcId="{E64696E2-700B-4DFF-B6AB-763DAD422167}" destId="{ED8934DE-3C5C-4805-96DA-4753D7ECE710}" srcOrd="4" destOrd="0" presId="urn:microsoft.com/office/officeart/2005/8/layout/chevron1"/>
    <dgm:cxn modelId="{C2D4E2E8-F803-4D17-B926-E0700688C0D0}" type="presParOf" srcId="{E64696E2-700B-4DFF-B6AB-763DAD422167}" destId="{32EB0A09-D41E-4EE9-B399-6720C60CF5A2}" srcOrd="5" destOrd="0" presId="urn:microsoft.com/office/officeart/2005/8/layout/chevron1"/>
    <dgm:cxn modelId="{42546220-BF2B-4244-B972-2F2AAF8F6FE0}" type="presParOf" srcId="{E64696E2-700B-4DFF-B6AB-763DAD422167}" destId="{2046AD96-40A2-44B3-8725-EAF8BACBE733}" srcOrd="6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C1A0B2-0A1E-4FC7-892D-31598B22978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495A4DF-B283-4201-85E2-5703D1C9A1AA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Deep Thunder</a:t>
          </a:r>
        </a:p>
      </dgm:t>
    </dgm:pt>
    <dgm:pt modelId="{75A52FD9-8E7F-437C-881E-D5AD02FD00E6}" type="parTrans" cxnId="{FEAF9035-216E-4B1B-ADC6-D7711D44A691}">
      <dgm:prSet/>
      <dgm:spPr/>
      <dgm:t>
        <a:bodyPr/>
        <a:lstStyle/>
        <a:p>
          <a:endParaRPr lang="en-US"/>
        </a:p>
      </dgm:t>
    </dgm:pt>
    <dgm:pt modelId="{584114E6-CE86-419A-88BF-1A8D9D841CBE}" type="sibTrans" cxnId="{FEAF9035-216E-4B1B-ADC6-D7711D44A691}">
      <dgm:prSet/>
      <dgm:spPr/>
      <dgm:t>
        <a:bodyPr/>
        <a:lstStyle/>
        <a:p>
          <a:endParaRPr lang="en-US"/>
        </a:p>
      </dgm:t>
    </dgm:pt>
    <dgm:pt modelId="{39C3EFBD-27F4-46CF-8764-67C9CDF2E950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Demand</a:t>
          </a:r>
          <a:endParaRPr lang="en-US" b="1" dirty="0">
            <a:solidFill>
              <a:srgbClr val="00376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1EA079-01F2-46CC-B8E3-B403215F279C}" type="parTrans" cxnId="{714535DD-BAF6-4A96-BA0C-AE3D4A257547}">
      <dgm:prSet/>
      <dgm:spPr/>
      <dgm:t>
        <a:bodyPr/>
        <a:lstStyle/>
        <a:p>
          <a:endParaRPr lang="en-US"/>
        </a:p>
      </dgm:t>
    </dgm:pt>
    <dgm:pt modelId="{EF2513FC-3BA8-4440-A7F3-4900138B4A80}" type="sibTrans" cxnId="{714535DD-BAF6-4A96-BA0C-AE3D4A257547}">
      <dgm:prSet/>
      <dgm:spPr/>
      <dgm:t>
        <a:bodyPr/>
        <a:lstStyle/>
        <a:p>
          <a:endParaRPr lang="en-US"/>
        </a:p>
      </dgm:t>
    </dgm:pt>
    <dgm:pt modelId="{9F19966A-EEC1-45D4-B432-9C8E88552504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003767"/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Renewable</a:t>
          </a:r>
          <a:endParaRPr lang="en-US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FF51D2-9612-45AF-9318-89C8B0171C95}" type="parTrans" cxnId="{DFFDA184-45B9-4AB5-A958-7473D036B1E0}">
      <dgm:prSet/>
      <dgm:spPr/>
      <dgm:t>
        <a:bodyPr/>
        <a:lstStyle/>
        <a:p>
          <a:endParaRPr lang="en-US"/>
        </a:p>
      </dgm:t>
    </dgm:pt>
    <dgm:pt modelId="{2FDC54E9-05AD-4B00-BC37-D9C70197C70E}" type="sibTrans" cxnId="{DFFDA184-45B9-4AB5-A958-7473D036B1E0}">
      <dgm:prSet/>
      <dgm:spPr/>
      <dgm:t>
        <a:bodyPr/>
        <a:lstStyle/>
        <a:p>
          <a:endParaRPr lang="en-US"/>
        </a:p>
      </dgm:t>
    </dgm:pt>
    <dgm:pt modelId="{18560689-7F35-4870-A1B7-B5B9B4DBF56D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b="1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rPr>
            <a:t>Renewable Integrated Stochastic Engine (RISE)</a:t>
          </a:r>
          <a:endParaRPr lang="en-US" b="1" dirty="0">
            <a:solidFill>
              <a:srgbClr val="00376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8F0E6A-499A-4AF9-A747-731EF9C1652F}" type="parTrans" cxnId="{C8E2CA9A-4009-4D18-BAB7-2D01E423D783}">
      <dgm:prSet/>
      <dgm:spPr/>
      <dgm:t>
        <a:bodyPr/>
        <a:lstStyle/>
        <a:p>
          <a:endParaRPr lang="en-US"/>
        </a:p>
      </dgm:t>
    </dgm:pt>
    <dgm:pt modelId="{72B49520-D8D3-479D-BF2F-78F8CCF0FEAE}" type="sibTrans" cxnId="{C8E2CA9A-4009-4D18-BAB7-2D01E423D783}">
      <dgm:prSet/>
      <dgm:spPr/>
      <dgm:t>
        <a:bodyPr/>
        <a:lstStyle/>
        <a:p>
          <a:endParaRPr lang="en-US"/>
        </a:p>
      </dgm:t>
    </dgm:pt>
    <dgm:pt modelId="{E64696E2-700B-4DFF-B6AB-763DAD422167}" type="pres">
      <dgm:prSet presAssocID="{50C1A0B2-0A1E-4FC7-892D-31598B229788}" presName="Name0" presStyleCnt="0">
        <dgm:presLayoutVars>
          <dgm:dir/>
          <dgm:animLvl val="lvl"/>
          <dgm:resizeHandles val="exact"/>
        </dgm:presLayoutVars>
      </dgm:prSet>
      <dgm:spPr/>
    </dgm:pt>
    <dgm:pt modelId="{8E4CA426-B214-41EF-903B-10459693078F}" type="pres">
      <dgm:prSet presAssocID="{4495A4DF-B283-4201-85E2-5703D1C9A1A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0A92F9-D735-493A-AE72-86B31FA798DB}" type="pres">
      <dgm:prSet presAssocID="{584114E6-CE86-419A-88BF-1A8D9D841CBE}" presName="parTxOnlySpace" presStyleCnt="0"/>
      <dgm:spPr/>
    </dgm:pt>
    <dgm:pt modelId="{A185282D-8461-438B-95BD-A747C075BDF7}" type="pres">
      <dgm:prSet presAssocID="{39C3EFBD-27F4-46CF-8764-67C9CDF2E95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97A14-0B2D-4ECE-BADC-BAC02DC6F444}" type="pres">
      <dgm:prSet presAssocID="{EF2513FC-3BA8-4440-A7F3-4900138B4A80}" presName="parTxOnlySpace" presStyleCnt="0"/>
      <dgm:spPr/>
    </dgm:pt>
    <dgm:pt modelId="{ED8934DE-3C5C-4805-96DA-4753D7ECE710}" type="pres">
      <dgm:prSet presAssocID="{9F19966A-EEC1-45D4-B432-9C8E8855250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EB0A09-D41E-4EE9-B399-6720C60CF5A2}" type="pres">
      <dgm:prSet presAssocID="{2FDC54E9-05AD-4B00-BC37-D9C70197C70E}" presName="parTxOnlySpace" presStyleCnt="0"/>
      <dgm:spPr/>
    </dgm:pt>
    <dgm:pt modelId="{2046AD96-40A2-44B3-8725-EAF8BACBE733}" type="pres">
      <dgm:prSet presAssocID="{18560689-7F35-4870-A1B7-B5B9B4DBF56D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F226DC-C63C-4969-AA23-650340BD6C80}" type="presOf" srcId="{39C3EFBD-27F4-46CF-8764-67C9CDF2E950}" destId="{A185282D-8461-438B-95BD-A747C075BDF7}" srcOrd="0" destOrd="0" presId="urn:microsoft.com/office/officeart/2005/8/layout/chevron1"/>
    <dgm:cxn modelId="{FEAF9035-216E-4B1B-ADC6-D7711D44A691}" srcId="{50C1A0B2-0A1E-4FC7-892D-31598B229788}" destId="{4495A4DF-B283-4201-85E2-5703D1C9A1AA}" srcOrd="0" destOrd="0" parTransId="{75A52FD9-8E7F-437C-881E-D5AD02FD00E6}" sibTransId="{584114E6-CE86-419A-88BF-1A8D9D841CBE}"/>
    <dgm:cxn modelId="{3866881C-A1A8-40FB-AD5C-2D45AB36A2A5}" type="presOf" srcId="{9F19966A-EEC1-45D4-B432-9C8E88552504}" destId="{ED8934DE-3C5C-4805-96DA-4753D7ECE710}" srcOrd="0" destOrd="0" presId="urn:microsoft.com/office/officeart/2005/8/layout/chevron1"/>
    <dgm:cxn modelId="{8050E5D6-CDD9-4DB9-8125-F7630710E21F}" type="presOf" srcId="{4495A4DF-B283-4201-85E2-5703D1C9A1AA}" destId="{8E4CA426-B214-41EF-903B-10459693078F}" srcOrd="0" destOrd="0" presId="urn:microsoft.com/office/officeart/2005/8/layout/chevron1"/>
    <dgm:cxn modelId="{C8E2CA9A-4009-4D18-BAB7-2D01E423D783}" srcId="{50C1A0B2-0A1E-4FC7-892D-31598B229788}" destId="{18560689-7F35-4870-A1B7-B5B9B4DBF56D}" srcOrd="3" destOrd="0" parTransId="{A88F0E6A-499A-4AF9-A747-731EF9C1652F}" sibTransId="{72B49520-D8D3-479D-BF2F-78F8CCF0FEAE}"/>
    <dgm:cxn modelId="{DFFDA184-45B9-4AB5-A958-7473D036B1E0}" srcId="{50C1A0B2-0A1E-4FC7-892D-31598B229788}" destId="{9F19966A-EEC1-45D4-B432-9C8E88552504}" srcOrd="2" destOrd="0" parTransId="{C3FF51D2-9612-45AF-9318-89C8B0171C95}" sibTransId="{2FDC54E9-05AD-4B00-BC37-D9C70197C70E}"/>
    <dgm:cxn modelId="{15100DE4-5245-4D58-BD04-F1035B91F111}" type="presOf" srcId="{18560689-7F35-4870-A1B7-B5B9B4DBF56D}" destId="{2046AD96-40A2-44B3-8725-EAF8BACBE733}" srcOrd="0" destOrd="0" presId="urn:microsoft.com/office/officeart/2005/8/layout/chevron1"/>
    <dgm:cxn modelId="{714535DD-BAF6-4A96-BA0C-AE3D4A257547}" srcId="{50C1A0B2-0A1E-4FC7-892D-31598B229788}" destId="{39C3EFBD-27F4-46CF-8764-67C9CDF2E950}" srcOrd="1" destOrd="0" parTransId="{2C1EA079-01F2-46CC-B8E3-B403215F279C}" sibTransId="{EF2513FC-3BA8-4440-A7F3-4900138B4A80}"/>
    <dgm:cxn modelId="{5068A6A7-6261-495B-861A-1BF869AE3B5B}" type="presOf" srcId="{50C1A0B2-0A1E-4FC7-892D-31598B229788}" destId="{E64696E2-700B-4DFF-B6AB-763DAD422167}" srcOrd="0" destOrd="0" presId="urn:microsoft.com/office/officeart/2005/8/layout/chevron1"/>
    <dgm:cxn modelId="{D3E78873-36C8-4296-B76D-7D918AFDF58F}" type="presParOf" srcId="{E64696E2-700B-4DFF-B6AB-763DAD422167}" destId="{8E4CA426-B214-41EF-903B-10459693078F}" srcOrd="0" destOrd="0" presId="urn:microsoft.com/office/officeart/2005/8/layout/chevron1"/>
    <dgm:cxn modelId="{EEDD9D9A-841C-4991-8550-BEEEAA952867}" type="presParOf" srcId="{E64696E2-700B-4DFF-B6AB-763DAD422167}" destId="{5E0A92F9-D735-493A-AE72-86B31FA798DB}" srcOrd="1" destOrd="0" presId="urn:microsoft.com/office/officeart/2005/8/layout/chevron1"/>
    <dgm:cxn modelId="{75F77EC2-3558-49D5-8242-86717FE1593B}" type="presParOf" srcId="{E64696E2-700B-4DFF-B6AB-763DAD422167}" destId="{A185282D-8461-438B-95BD-A747C075BDF7}" srcOrd="2" destOrd="0" presId="urn:microsoft.com/office/officeart/2005/8/layout/chevron1"/>
    <dgm:cxn modelId="{6F17ED77-5CEF-409C-B233-62AEC12B07E4}" type="presParOf" srcId="{E64696E2-700B-4DFF-B6AB-763DAD422167}" destId="{14297A14-0B2D-4ECE-BADC-BAC02DC6F444}" srcOrd="3" destOrd="0" presId="urn:microsoft.com/office/officeart/2005/8/layout/chevron1"/>
    <dgm:cxn modelId="{5DCF8F51-8E02-490B-8D64-F76387E14C04}" type="presParOf" srcId="{E64696E2-700B-4DFF-B6AB-763DAD422167}" destId="{ED8934DE-3C5C-4805-96DA-4753D7ECE710}" srcOrd="4" destOrd="0" presId="urn:microsoft.com/office/officeart/2005/8/layout/chevron1"/>
    <dgm:cxn modelId="{9C02BA6B-3963-4EAB-B5E4-049611589BD6}" type="presParOf" srcId="{E64696E2-700B-4DFF-B6AB-763DAD422167}" destId="{32EB0A09-D41E-4EE9-B399-6720C60CF5A2}" srcOrd="5" destOrd="0" presId="urn:microsoft.com/office/officeart/2005/8/layout/chevron1"/>
    <dgm:cxn modelId="{6A400418-577C-437A-AC99-508C0D0408AA}" type="presParOf" srcId="{E64696E2-700B-4DFF-B6AB-763DAD422167}" destId="{2046AD96-40A2-44B3-8725-EAF8BACBE733}" srcOrd="6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A6C1F-C56D-4CB6-8C55-4F5A4D568439}">
      <dsp:nvSpPr>
        <dsp:cNvPr id="0" name=""/>
        <dsp:cNvSpPr/>
      </dsp:nvSpPr>
      <dsp:spPr>
        <a:xfrm rot="10800000">
          <a:off x="1348637" y="210"/>
          <a:ext cx="4864608" cy="493365"/>
        </a:xfrm>
        <a:prstGeom prst="homePlate">
          <a:avLst/>
        </a:prstGeom>
        <a:solidFill>
          <a:srgbClr val="00376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560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Increase grid reliability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471978" y="210"/>
        <a:ext cx="4741267" cy="493365"/>
      </dsp:txXfrm>
    </dsp:sp>
    <dsp:sp modelId="{4AB212E3-69F8-4EAD-AD4B-B97434A25B8C}">
      <dsp:nvSpPr>
        <dsp:cNvPr id="0" name=""/>
        <dsp:cNvSpPr/>
      </dsp:nvSpPr>
      <dsp:spPr>
        <a:xfrm>
          <a:off x="1101954" y="210"/>
          <a:ext cx="493365" cy="49336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12EEE-163A-4F2A-B88F-DF8DA5E64BD6}">
      <dsp:nvSpPr>
        <dsp:cNvPr id="0" name=""/>
        <dsp:cNvSpPr/>
      </dsp:nvSpPr>
      <dsp:spPr>
        <a:xfrm rot="10800000">
          <a:off x="1317066" y="609600"/>
          <a:ext cx="4864608" cy="493365"/>
        </a:xfrm>
        <a:prstGeom prst="homePlate">
          <a:avLst/>
        </a:prstGeom>
        <a:solidFill>
          <a:srgbClr val="00376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560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Lower weather event-related operational costs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440407" y="609600"/>
        <a:ext cx="4741267" cy="493365"/>
      </dsp:txXfrm>
    </dsp:sp>
    <dsp:sp modelId="{95BB1C25-8A29-40A0-AC62-C34342B8A8F9}">
      <dsp:nvSpPr>
        <dsp:cNvPr id="0" name=""/>
        <dsp:cNvSpPr/>
      </dsp:nvSpPr>
      <dsp:spPr>
        <a:xfrm>
          <a:off x="1101954" y="616917"/>
          <a:ext cx="493365" cy="49336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F085D2-3895-4D7A-9187-BF671647DD8F}">
      <dsp:nvSpPr>
        <dsp:cNvPr id="0" name=""/>
        <dsp:cNvSpPr/>
      </dsp:nvSpPr>
      <dsp:spPr>
        <a:xfrm rot="10800000">
          <a:off x="1348637" y="1233623"/>
          <a:ext cx="4864608" cy="493365"/>
        </a:xfrm>
        <a:prstGeom prst="homePlate">
          <a:avLst/>
        </a:prstGeom>
        <a:solidFill>
          <a:srgbClr val="00376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560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Optimize utilization of renewable generation resources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471978" y="1233623"/>
        <a:ext cx="4741267" cy="493365"/>
      </dsp:txXfrm>
    </dsp:sp>
    <dsp:sp modelId="{34D07A31-F125-43A3-A6B3-2739387CDAA5}">
      <dsp:nvSpPr>
        <dsp:cNvPr id="0" name=""/>
        <dsp:cNvSpPr/>
      </dsp:nvSpPr>
      <dsp:spPr>
        <a:xfrm>
          <a:off x="1101954" y="1233623"/>
          <a:ext cx="493365" cy="49336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0.57872</cdr:x>
      <cdr:y>0.55769</cdr:y>
    </cdr:from>
    <cdr:to>
      <cdr:x>0.68308</cdr:x>
      <cdr:y>0.63537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4648200" y="2209800"/>
          <a:ext cx="838205" cy="3077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 smtClean="0">
              <a:latin typeface="Arial" panose="020B0604020202020204" pitchFamily="34" charset="0"/>
              <a:cs typeface="Arial" panose="020B0604020202020204" pitchFamily="34" charset="0"/>
            </a:rPr>
            <a:t>Sunny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0.65542</cdr:x>
      <cdr:y>0.3835</cdr:y>
    </cdr:from>
    <cdr:to>
      <cdr:x>0.77402</cdr:x>
      <cdr:y>0.45341</cdr:y>
    </cdr:to>
    <cdr:sp macro="" textlink="">
      <cdr:nvSpPr>
        <cdr:cNvPr id="3" name="TextBox 8"/>
        <cdr:cNvSpPr txBox="1"/>
      </cdr:nvSpPr>
      <cdr:spPr>
        <a:xfrm xmlns:a="http://schemas.openxmlformats.org/drawingml/2006/main">
          <a:off x="5443753" y="1636456"/>
          <a:ext cx="985068" cy="2983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 smtClean="0">
              <a:latin typeface="Arial" panose="020B0604020202020204" pitchFamily="34" charset="0"/>
              <a:cs typeface="Arial" panose="020B0604020202020204" pitchFamily="34" charset="0"/>
            </a:rPr>
            <a:t>140 MW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3241F-2FCF-4736-8DFC-72EAEB9D910E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E0FEF-C4DA-45D8-9417-23E33EB65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951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AE441-B015-4840-BB17-2558F94A73ED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48B77-60BF-4EC2-955F-99868A92E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545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48B77-60BF-4EC2-955F-99868A92E6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06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 </a:t>
            </a:r>
            <a:r>
              <a:rPr lang="en-US" b="1" dirty="0"/>
              <a:t>tenfold increase </a:t>
            </a:r>
            <a:r>
              <a:rPr lang="en-US" dirty="0"/>
              <a:t>in major power outages (those affecting more than 50,000 customer homes or businesses), between the mid-1980s and 2012.</a:t>
            </a:r>
          </a:p>
          <a:p>
            <a:r>
              <a:rPr lang="en-US" dirty="0"/>
              <a:t>Non-weather related outages also increased during that time, but </a:t>
            </a:r>
            <a:r>
              <a:rPr lang="en-US" b="1" dirty="0"/>
              <a:t>weather caused 80 percent of all outages </a:t>
            </a:r>
            <a:r>
              <a:rPr lang="en-US" dirty="0"/>
              <a:t>between 2003-2012.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 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48B77-60BF-4EC2-955F-99868A92E6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01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Irene</a:t>
            </a:r>
            <a:r>
              <a:rPr lang="en-US" baseline="0" dirty="0" smtClean="0"/>
              <a:t> –cold river K32, KCW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48B77-60BF-4EC2-955F-99868A92E6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48B77-60BF-4EC2-955F-99868A92E6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85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48B77-60BF-4EC2-955F-99868A92E6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85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48B77-60BF-4EC2-955F-99868A92E6A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85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48B77-60BF-4EC2-955F-99868A92E6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8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6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5029200"/>
            <a:ext cx="2133600" cy="365125"/>
          </a:xfrm>
          <a:prstGeom prst="rect">
            <a:avLst/>
          </a:prstGeom>
        </p:spPr>
        <p:txBody>
          <a:bodyPr/>
          <a:lstStyle/>
          <a:p>
            <a:fld id="{E46FB3F9-C01E-4F49-8D34-1C99DB8DF5CB}" type="datetime8">
              <a:rPr lang="en-US" smtClean="0"/>
              <a:t>9/17/2015 7:58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5029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46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5029200"/>
            <a:ext cx="2133600" cy="365125"/>
          </a:xfrm>
          <a:prstGeom prst="rect">
            <a:avLst/>
          </a:prstGeom>
        </p:spPr>
        <p:txBody>
          <a:bodyPr/>
          <a:lstStyle/>
          <a:p>
            <a:fld id="{E8E3B1B4-C6B4-4A99-A283-AAF8AB3D76B4}" type="datetime8">
              <a:rPr lang="en-US" smtClean="0"/>
              <a:t>9/17/2015 7:58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5029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80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0928"/>
            <a:ext cx="8229600" cy="671072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4525963"/>
          </a:xfrm>
        </p:spPr>
        <p:txBody>
          <a:bodyPr/>
          <a:lstStyle>
            <a:lvl1pPr>
              <a:defRPr sz="240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94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5029200"/>
            <a:ext cx="2133600" cy="365125"/>
          </a:xfrm>
          <a:prstGeom prst="rect">
            <a:avLst/>
          </a:prstGeom>
        </p:spPr>
        <p:txBody>
          <a:bodyPr/>
          <a:lstStyle/>
          <a:p>
            <a:fld id="{A4C92663-7DE5-42C6-8E98-24C59EA519C9}" type="datetime8">
              <a:rPr lang="en-US" smtClean="0"/>
              <a:t>9/17/2015 7:58 AM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5029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8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5029200"/>
            <a:ext cx="2133600" cy="365125"/>
          </a:xfrm>
          <a:prstGeom prst="rect">
            <a:avLst/>
          </a:prstGeom>
        </p:spPr>
        <p:txBody>
          <a:bodyPr/>
          <a:lstStyle/>
          <a:p>
            <a:fld id="{14CC6BC1-7A2E-4A03-8FC8-9026CABB0153}" type="datetime8">
              <a:rPr lang="en-US" smtClean="0"/>
              <a:t>9/17/2015 7:58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5029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44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5029200"/>
            <a:ext cx="2133600" cy="365125"/>
          </a:xfrm>
          <a:prstGeom prst="rect">
            <a:avLst/>
          </a:prstGeom>
        </p:spPr>
        <p:txBody>
          <a:bodyPr/>
          <a:lstStyle/>
          <a:p>
            <a:fld id="{2823F589-B784-4BB6-97D7-7B5C7AE5CABC}" type="datetime8">
              <a:rPr lang="en-US" smtClean="0"/>
              <a:t>9/17/2015 7:58 AM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71800" y="5029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4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5029200"/>
            <a:ext cx="2133600" cy="365125"/>
          </a:xfrm>
          <a:prstGeom prst="rect">
            <a:avLst/>
          </a:prstGeom>
        </p:spPr>
        <p:txBody>
          <a:bodyPr/>
          <a:lstStyle/>
          <a:p>
            <a:fld id="{94332DAC-5E4F-4A7D-935A-4FFFFCA5D50C}" type="datetime8">
              <a:rPr lang="en-US" smtClean="0"/>
              <a:t>9/17/2015 7:58 AM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5029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7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5029200"/>
            <a:ext cx="2133600" cy="365125"/>
          </a:xfrm>
          <a:prstGeom prst="rect">
            <a:avLst/>
          </a:prstGeom>
        </p:spPr>
        <p:txBody>
          <a:bodyPr/>
          <a:lstStyle/>
          <a:p>
            <a:fld id="{2AA0D14E-4614-412F-A8F3-963FAF78D23F}" type="datetime8">
              <a:rPr lang="en-US" smtClean="0"/>
              <a:t>9/17/2015 7:58 AM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71800" y="5029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3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5029200"/>
            <a:ext cx="2133600" cy="365125"/>
          </a:xfrm>
          <a:prstGeom prst="rect">
            <a:avLst/>
          </a:prstGeom>
        </p:spPr>
        <p:txBody>
          <a:bodyPr/>
          <a:lstStyle/>
          <a:p>
            <a:fld id="{125A45B2-D2D3-46D2-93BC-BD8FFA023CF1}" type="datetime8">
              <a:rPr lang="en-US" smtClean="0"/>
              <a:t>9/17/2015 7:58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5029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5029200"/>
            <a:ext cx="2133600" cy="365125"/>
          </a:xfrm>
          <a:prstGeom prst="rect">
            <a:avLst/>
          </a:prstGeom>
        </p:spPr>
        <p:txBody>
          <a:bodyPr/>
          <a:lstStyle/>
          <a:p>
            <a:fld id="{7996A0CB-2023-4789-BA79-1E7135357BBD}" type="datetime8">
              <a:rPr lang="en-US" smtClean="0"/>
              <a:t>9/17/2015 7:58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5029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3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0508" y="6288318"/>
            <a:ext cx="4547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767"/>
                </a:solidFill>
                <a:latin typeface="Arial Rounded MT Bold" panose="020F0704030504030204" pitchFamily="34" charset="0"/>
              </a:defRPr>
            </a:lvl1pPr>
          </a:lstStyle>
          <a:p>
            <a:fld id="{7D4FE759-D459-4F99-AC9A-4AFA6848CC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65" y="6270732"/>
            <a:ext cx="1610692" cy="3811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38523" y="6315136"/>
            <a:ext cx="2971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5E9732"/>
                </a:solidFill>
                <a:latin typeface="Arial Rounded MT Bold" panose="020F0704030504030204" pitchFamily="34" charset="0"/>
              </a:rPr>
              <a:t>Vermont</a:t>
            </a:r>
            <a:r>
              <a:rPr lang="en-US" sz="1300" dirty="0" smtClean="0">
                <a:solidFill>
                  <a:srgbClr val="003767"/>
                </a:solidFill>
                <a:latin typeface="Arial Rounded MT Bold" panose="020F0704030504030204" pitchFamily="34" charset="0"/>
              </a:rPr>
              <a:t> Weather</a:t>
            </a:r>
            <a:r>
              <a:rPr lang="en-US" sz="1300" baseline="0" dirty="0" smtClean="0">
                <a:solidFill>
                  <a:srgbClr val="003767"/>
                </a:solidFill>
                <a:latin typeface="Arial Rounded MT Bold" panose="020F0704030504030204" pitchFamily="34" charset="0"/>
              </a:rPr>
              <a:t> Analytics Center </a:t>
            </a:r>
            <a:endParaRPr lang="en-US" sz="1300" dirty="0">
              <a:solidFill>
                <a:srgbClr val="003767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04800" y="6248400"/>
            <a:ext cx="8458200" cy="0"/>
          </a:xfrm>
          <a:prstGeom prst="line">
            <a:avLst/>
          </a:prstGeom>
          <a:ln w="19050">
            <a:solidFill>
              <a:srgbClr val="003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59" y="6356393"/>
            <a:ext cx="210645" cy="2098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128" y="6356394"/>
            <a:ext cx="209104" cy="2098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054" y="6356394"/>
            <a:ext cx="205196" cy="2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4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rgbClr val="003767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3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3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3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3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3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vtwac.velco.com/weather/live/web2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6.jpeg"/><Relationship Id="rId4" Type="http://schemas.openxmlformats.org/officeDocument/2006/relationships/image" Target="../media/image12.jpe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0" y="0"/>
            <a:ext cx="9144000" cy="6172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04800" y="-152400"/>
            <a:ext cx="8534400" cy="1219200"/>
          </a:xfrm>
        </p:spPr>
        <p:txBody>
          <a:bodyPr>
            <a:noAutofit/>
          </a:bodyPr>
          <a:lstStyle/>
          <a:p>
            <a:r>
              <a:rPr lang="en-US" sz="2900" dirty="0" smtClean="0">
                <a:solidFill>
                  <a:schemeClr val="bg1"/>
                </a:solidFill>
              </a:rPr>
              <a:t>Vermont Weather Analytics Center</a:t>
            </a:r>
            <a:br>
              <a:rPr lang="en-US" sz="29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5738482" y="5185897"/>
            <a:ext cx="3389608" cy="980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E. Coombs</a:t>
            </a:r>
          </a:p>
          <a:p>
            <a:pPr algn="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Manager</a:t>
            </a:r>
          </a:p>
          <a:p>
            <a:pPr algn="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VELCO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9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41829274"/>
              </p:ext>
            </p:extLst>
          </p:nvPr>
        </p:nvGraphicFramePr>
        <p:xfrm>
          <a:off x="1600200" y="678812"/>
          <a:ext cx="5943600" cy="1354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Connector 4"/>
          <p:cNvCxnSpPr/>
          <p:nvPr/>
        </p:nvCxnSpPr>
        <p:spPr>
          <a:xfrm flipV="1">
            <a:off x="4876800" y="1196613"/>
            <a:ext cx="0" cy="319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4"/>
          <p:cNvSpPr txBox="1">
            <a:spLocks/>
          </p:cNvSpPr>
          <p:nvPr/>
        </p:nvSpPr>
        <p:spPr>
          <a:xfrm>
            <a:off x="228600" y="34456"/>
            <a:ext cx="8229600" cy="87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003767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Vermont Weather Analytics Center (VTWAC)</a:t>
            </a:r>
            <a:br>
              <a:rPr lang="en-US" sz="2800" dirty="0" smtClean="0"/>
            </a:br>
            <a:r>
              <a:rPr lang="en-US" sz="2000" dirty="0" smtClean="0"/>
              <a:t>Project Timeline &amp; Recent Activity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1483792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endParaRPr lang="en-US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36621" y="2286000"/>
            <a:ext cx="8534400" cy="4492261"/>
          </a:xfrm>
        </p:spPr>
        <p:txBody>
          <a:bodyPr>
            <a:normAutofit/>
          </a:bodyPr>
          <a:lstStyle/>
          <a:p>
            <a:pPr marL="228600" indent="-228600"/>
            <a:r>
              <a:rPr lang="en-US" sz="1500" dirty="0" smtClean="0"/>
              <a:t>Project is currently in prove out stage with Weather, Demand, and Renewable models live</a:t>
            </a:r>
          </a:p>
          <a:p>
            <a:pPr marL="228600" indent="-228600"/>
            <a:r>
              <a:rPr lang="en-US" sz="1500" dirty="0" smtClean="0"/>
              <a:t>Recent events:</a:t>
            </a:r>
          </a:p>
          <a:p>
            <a:pPr marL="628650" lvl="1" indent="-228600"/>
            <a:r>
              <a:rPr lang="en-US" sz="1500" dirty="0" smtClean="0"/>
              <a:t>June 16-18: Project team participated in IBM’s Smarter Energy Research Institute (SERI) conference and was voted best demonstration by conference attendees</a:t>
            </a:r>
          </a:p>
          <a:p>
            <a:pPr marL="628650" lvl="1" indent="-228600"/>
            <a:r>
              <a:rPr lang="en-US" sz="1500" dirty="0" smtClean="0"/>
              <a:t>August 13-14: Hosted the Weather &amp; Energy Innovation Workshop in Burlington through Deep Thunders Users Group. Workshop participants included </a:t>
            </a:r>
            <a:r>
              <a:rPr lang="en-US" sz="1500" dirty="0" err="1" smtClean="0"/>
              <a:t>ConEd</a:t>
            </a:r>
            <a:r>
              <a:rPr lang="en-US" sz="1500" dirty="0" smtClean="0"/>
              <a:t>, DTE, SDG&amp;E, HQ, LSC, Norwich, and VT-DU’s</a:t>
            </a:r>
          </a:p>
          <a:p>
            <a:pPr marL="628650" lvl="1" indent="-228600"/>
            <a:r>
              <a:rPr lang="en-US" sz="1500" dirty="0" smtClean="0"/>
              <a:t>August 17-18: VTWAC portal tutorials were held at  VELCO and GMP-Colchester</a:t>
            </a:r>
          </a:p>
          <a:p>
            <a:pPr marL="228600" indent="-228600"/>
            <a:r>
              <a:rPr lang="en-US" sz="1500" dirty="0" smtClean="0"/>
              <a:t>Hardware/software strategy:</a:t>
            </a:r>
          </a:p>
          <a:p>
            <a:pPr lvl="1">
              <a:buFont typeface="Arial" pitchFamily="34" charset="0"/>
              <a:buChar char="‒"/>
            </a:pPr>
            <a:r>
              <a:rPr lang="en-US" sz="1500" dirty="0" smtClean="0"/>
              <a:t>Enabled </a:t>
            </a:r>
            <a:r>
              <a:rPr lang="en-US" sz="1500" dirty="0"/>
              <a:t>web portal to operate from inside VELCO’s firewall</a:t>
            </a:r>
          </a:p>
          <a:p>
            <a:pPr lvl="1">
              <a:buFont typeface="Arial" pitchFamily="34" charset="0"/>
              <a:buChar char="‒"/>
            </a:pPr>
            <a:r>
              <a:rPr lang="en-US" sz="1500" dirty="0" smtClean="0"/>
              <a:t>Secured scope of services and pricing options from IBM for support beyond current contract</a:t>
            </a:r>
          </a:p>
          <a:p>
            <a:pPr lvl="1">
              <a:buFont typeface="Arial" pitchFamily="34" charset="0"/>
              <a:buChar char="‒"/>
            </a:pPr>
            <a:r>
              <a:rPr lang="en-US" sz="1500" dirty="0" smtClean="0"/>
              <a:t>Engaged in next round of discussions with Lyndon State, UVM and Norwich regarding hosting Deep Thunder</a:t>
            </a:r>
          </a:p>
          <a:p>
            <a:pPr marL="0" indent="0">
              <a:buNone/>
            </a:pPr>
            <a:endParaRPr lang="en-US" sz="150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500" dirty="0" smtClean="0"/>
          </a:p>
          <a:p>
            <a:pPr marL="338137" lvl="2" indent="0">
              <a:buNone/>
            </a:pPr>
            <a:endParaRPr lang="en-US" sz="1500" dirty="0" smtClean="0"/>
          </a:p>
          <a:p>
            <a:pPr marL="228600" indent="-228600"/>
            <a:endParaRPr lang="en-US" sz="1500" dirty="0" smtClean="0"/>
          </a:p>
        </p:txBody>
      </p:sp>
    </p:spTree>
    <p:extLst>
      <p:ext uri="{BB962C8B-B14F-4D97-AF65-F5344CB8AC3E}">
        <p14:creationId xmlns:p14="http://schemas.microsoft.com/office/powerpoint/2010/main" val="241439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728"/>
            <a:ext cx="8229600" cy="671072"/>
          </a:xfrm>
        </p:spPr>
        <p:txBody>
          <a:bodyPr>
            <a:normAutofit/>
          </a:bodyPr>
          <a:lstStyle/>
          <a:p>
            <a:r>
              <a:rPr lang="en-US" dirty="0" smtClean="0"/>
              <a:t>Weather (Deep Thunder)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11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91000"/>
          </a:xfrm>
        </p:spPr>
        <p:txBody>
          <a:bodyPr>
            <a:normAutofit lnSpcReduction="10000"/>
          </a:bodyPr>
          <a:lstStyle/>
          <a:p>
            <a:pPr marL="400050"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Developments</a:t>
            </a:r>
          </a:p>
          <a:p>
            <a:pPr marL="228600" indent="-228600"/>
            <a:r>
              <a:rPr lang="en-US" sz="1500" dirty="0" smtClean="0"/>
              <a:t>Increased horizontal resolution to 1 km (previous: 2 km)</a:t>
            </a:r>
          </a:p>
          <a:p>
            <a:pPr marL="228600" indent="-228600"/>
            <a:r>
              <a:rPr lang="en-US" sz="1500" dirty="0"/>
              <a:t>Increased vertical resolution levels from 19 to 51 </a:t>
            </a:r>
            <a:r>
              <a:rPr lang="en-US" sz="1500" dirty="0" smtClean="0"/>
              <a:t>to reflect various turbine heights</a:t>
            </a:r>
          </a:p>
          <a:p>
            <a:pPr marL="228600" indent="-228600"/>
            <a:r>
              <a:rPr lang="en-US" sz="1500" dirty="0" smtClean="0"/>
              <a:t>Added numerous site-specific forecast for renewable generators (KCW, Post Road solar, etc.) </a:t>
            </a:r>
            <a:r>
              <a:rPr lang="en-US" sz="1500" dirty="0"/>
              <a:t>and </a:t>
            </a:r>
            <a:r>
              <a:rPr lang="en-US" sz="1500" dirty="0" smtClean="0"/>
              <a:t>VT-DU main </a:t>
            </a:r>
            <a:r>
              <a:rPr lang="en-US" sz="1500" dirty="0"/>
              <a:t>offices (GMP-C, GMP-R, VEC, WEC, Stowe, etc</a:t>
            </a:r>
            <a:r>
              <a:rPr lang="en-US" sz="1500" dirty="0" smtClean="0"/>
              <a:t>.)</a:t>
            </a:r>
            <a:endParaRPr lang="en-US" sz="1500" dirty="0"/>
          </a:p>
          <a:p>
            <a:pPr marL="228600" indent="-228600"/>
            <a:r>
              <a:rPr lang="en-US" sz="1500" dirty="0" smtClean="0"/>
              <a:t>Added service territory-specific portal views </a:t>
            </a:r>
            <a:r>
              <a:rPr lang="en-US" sz="1500" dirty="0"/>
              <a:t>(</a:t>
            </a:r>
            <a:r>
              <a:rPr lang="en-US" sz="1500" dirty="0" smtClean="0"/>
              <a:t>GMP, VEC, WEC, and Stowe)</a:t>
            </a:r>
          </a:p>
          <a:p>
            <a:pPr marL="228600" indent="-228600"/>
            <a:r>
              <a:rPr lang="en-US" sz="1500" dirty="0"/>
              <a:t>New weather variables added such as Lightning Potential Index and Snow-to-Liquid </a:t>
            </a:r>
            <a:r>
              <a:rPr lang="en-US" sz="1500" dirty="0" smtClean="0"/>
              <a:t>ratio</a:t>
            </a:r>
          </a:p>
          <a:p>
            <a:pPr marL="228600" indent="-228600"/>
            <a:r>
              <a:rPr lang="en-US" sz="1500" dirty="0" smtClean="0"/>
              <a:t>Installed 8 weather stations as part of the VTWAC </a:t>
            </a:r>
            <a:r>
              <a:rPr lang="en-US" sz="1500" dirty="0" err="1" smtClean="0"/>
              <a:t>mesonet</a:t>
            </a:r>
            <a:r>
              <a:rPr lang="en-US" sz="1500" dirty="0" smtClean="0"/>
              <a:t> (additional stations from VEC and UVM)</a:t>
            </a:r>
          </a:p>
          <a:p>
            <a:pPr marL="57150" indent="0">
              <a:buNone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  <a:p>
            <a:pPr marL="228600" indent="-228600"/>
            <a:r>
              <a:rPr lang="en-US" sz="1500" dirty="0" smtClean="0"/>
              <a:t>Complete installation of 5 remaining weather stations and enable data streams into DT</a:t>
            </a:r>
          </a:p>
          <a:p>
            <a:pPr marL="228600" indent="-228600"/>
            <a:r>
              <a:rPr lang="en-US" sz="1500" dirty="0" smtClean="0"/>
              <a:t>Develop and implement Weather InSights Environment (WISE) visualization tool for Vermont Deep Thunder</a:t>
            </a:r>
          </a:p>
          <a:p>
            <a:pPr marL="228600" indent="-228600"/>
            <a:r>
              <a:rPr lang="en-US" sz="1500" dirty="0" smtClean="0"/>
              <a:t>Create “Forecaster Discussion” tab to allow forecaster and Deep Thunder users the opportunity to discuss Deep Thunder forecasts</a:t>
            </a:r>
          </a:p>
          <a:p>
            <a:pPr marL="228600" indent="-228600"/>
            <a:r>
              <a:rPr lang="en-US" sz="1500" dirty="0" smtClean="0"/>
              <a:t>Complete model validation</a:t>
            </a:r>
            <a:endParaRPr lang="en-US" sz="1500" dirty="0"/>
          </a:p>
          <a:p>
            <a:pPr marL="400050">
              <a:buNone/>
            </a:pPr>
            <a:endParaRPr lang="en-US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>
              <a:buNone/>
            </a:pPr>
            <a:endParaRPr lang="en-US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endParaRPr lang="en-US" sz="200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endParaRPr lang="en-US" sz="200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endParaRPr lang="en-US" sz="200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endParaRPr lang="en-US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400050"/>
            <a:endParaRPr lang="en-US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82379151"/>
              </p:ext>
            </p:extLst>
          </p:nvPr>
        </p:nvGraphicFramePr>
        <p:xfrm>
          <a:off x="1066800" y="457200"/>
          <a:ext cx="701040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166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" b="1975"/>
          <a:stretch/>
        </p:blipFill>
        <p:spPr>
          <a:xfrm>
            <a:off x="80010" y="635597"/>
            <a:ext cx="8907780" cy="5003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5638800"/>
            <a:ext cx="8229600" cy="523220"/>
          </a:xfrm>
          <a:prstGeom prst="rect">
            <a:avLst/>
          </a:prstGeom>
          <a:noFill/>
          <a:ln w="19050">
            <a:solidFill>
              <a:srgbClr val="003767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1km version performs significantly better wind forecasts by capturing local topographic features, such as mountains (Greens, Adirondacks, Mt. Washington) and lakes (Lake Champlain, Lake George)</a:t>
            </a:r>
            <a:endParaRPr lang="en-US" sz="1400" dirty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14728"/>
            <a:ext cx="8229600" cy="671072"/>
          </a:xfrm>
        </p:spPr>
        <p:txBody>
          <a:bodyPr>
            <a:normAutofit/>
          </a:bodyPr>
          <a:lstStyle/>
          <a:p>
            <a:r>
              <a:rPr lang="en-US" dirty="0" smtClean="0"/>
              <a:t>Weather (Deep Thunder)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21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22704" b="1486"/>
          <a:stretch/>
        </p:blipFill>
        <p:spPr>
          <a:xfrm>
            <a:off x="6248400" y="3048000"/>
            <a:ext cx="2857500" cy="2783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73" y="2304893"/>
            <a:ext cx="2987727" cy="2262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7" y="994329"/>
            <a:ext cx="2991816" cy="2243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4" t="7827"/>
          <a:stretch/>
        </p:blipFill>
        <p:spPr>
          <a:xfrm rot="5400000">
            <a:off x="7499649" y="4580723"/>
            <a:ext cx="469302" cy="2819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39337"/>
            <a:ext cx="304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(ECMWF)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[16km]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6503" y="2021122"/>
            <a:ext cx="140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[4km]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2732414"/>
            <a:ext cx="2209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Thunder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[1km]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69566" y="639337"/>
            <a:ext cx="5486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Forecasted Wind Gusts – 6/28 Wind Event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 rot="17667751">
            <a:off x="2933403" y="1452402"/>
            <a:ext cx="516153" cy="6564688"/>
          </a:xfrm>
          <a:prstGeom prst="downArrow">
            <a:avLst/>
          </a:prstGeom>
          <a:solidFill>
            <a:srgbClr val="00376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>
              <a:solidFill>
                <a:srgbClr val="000000"/>
              </a:solidFill>
              <a:ea typeface="ＭＳ Ｐゴシック" pitchFamily="112" charset="-128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4728"/>
            <a:ext cx="8229600" cy="671072"/>
          </a:xfrm>
        </p:spPr>
        <p:txBody>
          <a:bodyPr>
            <a:normAutofit/>
          </a:bodyPr>
          <a:lstStyle/>
          <a:p>
            <a:r>
              <a:rPr lang="en-US" dirty="0" smtClean="0"/>
              <a:t>Weather (Deep Thunder)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451515">
            <a:off x="2176968" y="4609623"/>
            <a:ext cx="2327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Resolution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54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271"/>
            <a:ext cx="3082970" cy="218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05" y="2286000"/>
            <a:ext cx="3288924" cy="230752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029200" y="1597550"/>
            <a:ext cx="304800" cy="28458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95800" y="1371600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Champlain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41388" y="688773"/>
            <a:ext cx="4140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Forecasted Temperatures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786" y="2912477"/>
            <a:ext cx="2721214" cy="3319231"/>
          </a:xfrm>
          <a:prstGeom prst="rect">
            <a:avLst/>
          </a:prstGeom>
        </p:spPr>
      </p:pic>
      <p:sp>
        <p:nvSpPr>
          <p:cNvPr id="26" name="Down Arrow 25"/>
          <p:cNvSpPr/>
          <p:nvPr/>
        </p:nvSpPr>
        <p:spPr bwMode="auto">
          <a:xfrm rot="17583228">
            <a:off x="2896725" y="1446981"/>
            <a:ext cx="523318" cy="6659888"/>
          </a:xfrm>
          <a:prstGeom prst="downArrow">
            <a:avLst/>
          </a:prstGeom>
          <a:solidFill>
            <a:srgbClr val="00376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 smtClean="0">
              <a:solidFill>
                <a:srgbClr val="000000"/>
              </a:solidFill>
              <a:ea typeface="ＭＳ Ｐゴシック" pitchFamily="112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6998" y="519496"/>
            <a:ext cx="304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(ECMWF)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[16km]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67200" y="1947446"/>
            <a:ext cx="140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[4km]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81799" y="2655917"/>
            <a:ext cx="2209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Thunder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[1km]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2400" y="14728"/>
            <a:ext cx="8229600" cy="671072"/>
          </a:xfrm>
        </p:spPr>
        <p:txBody>
          <a:bodyPr>
            <a:normAutofit/>
          </a:bodyPr>
          <a:lstStyle/>
          <a:p>
            <a:r>
              <a:rPr lang="en-US" dirty="0" smtClean="0"/>
              <a:t>Weather (Deep Thunder)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340149">
            <a:off x="2263019" y="4696756"/>
            <a:ext cx="2327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Resolution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7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0005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0005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0005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4"/>
          <p:cNvSpPr txBox="1">
            <a:spLocks/>
          </p:cNvSpPr>
          <p:nvPr/>
        </p:nvSpPr>
        <p:spPr>
          <a:xfrm>
            <a:off x="228600" y="34456"/>
            <a:ext cx="8229600" cy="87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003767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767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IBM Deep Thunder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767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Model Specifications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767"/>
              </a:solidFill>
              <a:effectLst/>
              <a:uLnTx/>
              <a:uFillTx/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9998" y="762000"/>
            <a:ext cx="5257801" cy="46166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Observed radar on 5/27/14 – Isolated supercell over Rutland that produced golf ball-sized hail, high wind gusts, and flash flooding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93293"/>
            <a:ext cx="8991599" cy="485510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957260" y="3429000"/>
            <a:ext cx="76200" cy="762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4582" y="4572000"/>
            <a:ext cx="76200" cy="762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81400" y="3429000"/>
            <a:ext cx="76200" cy="762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81400" y="4572000"/>
            <a:ext cx="76200" cy="762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>
            <a:endCxn id="17" idx="1"/>
          </p:cNvCxnSpPr>
          <p:nvPr/>
        </p:nvCxnSpPr>
        <p:spPr>
          <a:xfrm flipV="1">
            <a:off x="3657600" y="3467100"/>
            <a:ext cx="1299660" cy="1461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</p:cxnSp>
      <p:cxnSp>
        <p:nvCxnSpPr>
          <p:cNvPr id="23" name="Straight Connector 22"/>
          <p:cNvCxnSpPr>
            <a:stCxn id="19" idx="0"/>
          </p:cNvCxnSpPr>
          <p:nvPr/>
        </p:nvCxnSpPr>
        <p:spPr>
          <a:xfrm flipV="1">
            <a:off x="4992682" y="3505200"/>
            <a:ext cx="0" cy="106680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</p:cxnSp>
      <p:cxnSp>
        <p:nvCxnSpPr>
          <p:cNvPr id="24" name="Straight Connector 23"/>
          <p:cNvCxnSpPr>
            <a:stCxn id="21" idx="0"/>
          </p:cNvCxnSpPr>
          <p:nvPr/>
        </p:nvCxnSpPr>
        <p:spPr>
          <a:xfrm flipV="1">
            <a:off x="3619500" y="3467100"/>
            <a:ext cx="0" cy="110490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</p:cxnSp>
      <p:cxnSp>
        <p:nvCxnSpPr>
          <p:cNvPr id="25" name="Straight Connector 24"/>
          <p:cNvCxnSpPr>
            <a:endCxn id="19" idx="1"/>
          </p:cNvCxnSpPr>
          <p:nvPr/>
        </p:nvCxnSpPr>
        <p:spPr>
          <a:xfrm>
            <a:off x="3657600" y="4610100"/>
            <a:ext cx="1296982" cy="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228600" y="5181600"/>
            <a:ext cx="2438400" cy="923330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Horizontal Resolution: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km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7790" y="5571394"/>
            <a:ext cx="152400" cy="14374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7790" y="5827052"/>
            <a:ext cx="152400" cy="143742"/>
          </a:xfrm>
          <a:prstGeom prst="rect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2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16</a:t>
            </a:fld>
            <a:endParaRPr lang="en-US"/>
          </a:p>
        </p:txBody>
      </p:sp>
      <p:pic>
        <p:nvPicPr>
          <p:cNvPr id="3075" name="Picture 3" descr="Z:\14VTDATCTR3219\Weather\Deep Thunder\Verification\2015\2015-05-10 Thunderstorm\20150510_REFC_DT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4724400" cy="261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7"/>
          <a:stretch/>
        </p:blipFill>
        <p:spPr>
          <a:xfrm>
            <a:off x="914400" y="3427436"/>
            <a:ext cx="4724400" cy="26469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" y="1676400"/>
            <a:ext cx="1091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endParaRPr lang="en-US" sz="1400" b="1" u="sng" dirty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816" y="4596999"/>
            <a:ext cx="705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endParaRPr lang="en-US" sz="1400" b="1" u="sng" dirty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654060"/>
              </p:ext>
            </p:extLst>
          </p:nvPr>
        </p:nvGraphicFramePr>
        <p:xfrm>
          <a:off x="6019800" y="761996"/>
          <a:ext cx="2819400" cy="3139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008"/>
                <a:gridCol w="949692"/>
                <a:gridCol w="1409700"/>
              </a:tblGrid>
              <a:tr h="224246">
                <a:tc>
                  <a:txBody>
                    <a:bodyPr/>
                    <a:lstStyle/>
                    <a:p>
                      <a:pPr algn="l"/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dBZ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 (in/</a:t>
                      </a: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Intensity</a:t>
                      </a:r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</a:tr>
              <a:tr h="224246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Hardly Noticeable</a:t>
                      </a:r>
                    </a:p>
                  </a:txBody>
                  <a:tcPr anchor="ctr"/>
                </a:tc>
              </a:tr>
              <a:tr h="224246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 Mist</a:t>
                      </a:r>
                    </a:p>
                  </a:txBody>
                  <a:tcPr anchor="ctr"/>
                </a:tc>
              </a:tr>
              <a:tr h="224246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Mist</a:t>
                      </a:r>
                    </a:p>
                  </a:txBody>
                  <a:tcPr anchor="ctr"/>
                </a:tc>
              </a:tr>
              <a:tr h="224246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Light</a:t>
                      </a:r>
                    </a:p>
                  </a:txBody>
                  <a:tcPr anchor="ctr"/>
                </a:tc>
              </a:tr>
              <a:tr h="224246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</a:t>
                      </a:r>
                    </a:p>
                  </a:txBody>
                  <a:tcPr anchor="ctr"/>
                </a:tc>
              </a:tr>
              <a:tr h="224246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  <a:endParaRPr lang="en-US" sz="800" dirty="0">
                        <a:solidFill>
                          <a:srgbClr val="003767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 to Moderate</a:t>
                      </a:r>
                    </a:p>
                  </a:txBody>
                  <a:tcPr anchor="ctr"/>
                </a:tc>
              </a:tr>
              <a:tr h="224246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 Rain</a:t>
                      </a:r>
                    </a:p>
                  </a:txBody>
                  <a:tcPr anchor="ctr"/>
                </a:tc>
              </a:tr>
              <a:tr h="224246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 Rain</a:t>
                      </a:r>
                    </a:p>
                  </a:txBody>
                  <a:tcPr anchor="ctr"/>
                </a:tc>
              </a:tr>
              <a:tr h="224246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 to Heavy</a:t>
                      </a:r>
                    </a:p>
                  </a:txBody>
                  <a:tcPr anchor="ctr"/>
                </a:tc>
              </a:tr>
              <a:tr h="224246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Heavy</a:t>
                      </a:r>
                    </a:p>
                  </a:txBody>
                  <a:tcPr anchor="ctr"/>
                </a:tc>
              </a:tr>
              <a:tr h="224246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3.90</a:t>
                      </a:r>
                      <a:endParaRPr lang="en-US" sz="800" dirty="0">
                        <a:solidFill>
                          <a:srgbClr val="003767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Heavy / Small Hail</a:t>
                      </a:r>
                    </a:p>
                  </a:txBody>
                  <a:tcPr anchor="ctr"/>
                </a:tc>
              </a:tr>
              <a:tr h="224246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8.00</a:t>
                      </a:r>
                      <a:endParaRPr lang="en-US" sz="800" dirty="0">
                        <a:solidFill>
                          <a:srgbClr val="003767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Extreme / Moderate Hail</a:t>
                      </a:r>
                    </a:p>
                  </a:txBody>
                  <a:tcPr anchor="ctr"/>
                </a:tc>
              </a:tr>
              <a:tr h="224246"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</a:t>
                      </a:r>
                      <a:endParaRPr lang="en-US" sz="800" dirty="0">
                        <a:solidFill>
                          <a:srgbClr val="003767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>
                          <a:solidFill>
                            <a:srgbClr val="00376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Extreme / Large Hail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019800" y="4119946"/>
            <a:ext cx="2712720" cy="1569660"/>
          </a:xfrm>
          <a:prstGeom prst="rect">
            <a:avLst/>
          </a:prstGeom>
          <a:noFill/>
          <a:ln w="19050">
            <a:solidFill>
              <a:srgbClr val="00376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color scheme removes false alarm bias (i.e. &lt;20 </a:t>
            </a:r>
            <a:r>
              <a:rPr lang="en-US" sz="1600" dirty="0" err="1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r>
              <a:rPr lang="en-US" sz="1600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also increases granularity for severe weather events, particularly thunderstorms</a:t>
            </a:r>
            <a:endParaRPr lang="en-US" sz="1600" dirty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14728"/>
            <a:ext cx="8229600" cy="671072"/>
          </a:xfrm>
        </p:spPr>
        <p:txBody>
          <a:bodyPr>
            <a:normAutofit/>
          </a:bodyPr>
          <a:lstStyle/>
          <a:p>
            <a:r>
              <a:rPr lang="en-US" dirty="0" smtClean="0"/>
              <a:t>Weather (Deep Thunder)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91200" y="350926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 Intensity/Reflectivity</a:t>
            </a:r>
          </a:p>
        </p:txBody>
      </p:sp>
    </p:spTree>
    <p:extLst>
      <p:ext uri="{BB962C8B-B14F-4D97-AF65-F5344CB8AC3E}">
        <p14:creationId xmlns:p14="http://schemas.microsoft.com/office/powerpoint/2010/main" val="333165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F95D-3B48-48A9-A62E-6EEFAD2CE8C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3" descr="Z:\14VTDATCTR3219\Weather\Deep Thunder\Verification\2015\2015-06-27 Wind_Rain\2015-06-28 00Z DT gus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3124200" cy="267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rdarienzo\Downloads\BTV_MAXAPCP_1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80" y="1066800"/>
            <a:ext cx="3200400" cy="255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rdarienzo\Downloads\BTV_MAXT2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81400"/>
            <a:ext cx="3124200" cy="264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81400"/>
            <a:ext cx="3200400" cy="264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" y="1219200"/>
            <a:ext cx="2209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Min/Max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Wind Gusts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Accumulated Precipitation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Heat 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 Wind Chill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Lightning Potential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Reflectivity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14728"/>
            <a:ext cx="8229600" cy="671072"/>
          </a:xfrm>
        </p:spPr>
        <p:txBody>
          <a:bodyPr>
            <a:normAutofit/>
          </a:bodyPr>
          <a:lstStyle/>
          <a:p>
            <a:r>
              <a:rPr lang="en-US" dirty="0" smtClean="0"/>
              <a:t>Weather (Deep Thunder)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70512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 Maps</a:t>
            </a:r>
          </a:p>
        </p:txBody>
      </p:sp>
    </p:spTree>
    <p:extLst>
      <p:ext uri="{BB962C8B-B14F-4D97-AF65-F5344CB8AC3E}">
        <p14:creationId xmlns:p14="http://schemas.microsoft.com/office/powerpoint/2010/main" val="285707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728"/>
            <a:ext cx="8229600" cy="671072"/>
          </a:xfrm>
        </p:spPr>
        <p:txBody>
          <a:bodyPr>
            <a:normAutofit/>
          </a:bodyPr>
          <a:lstStyle/>
          <a:p>
            <a:r>
              <a:rPr lang="en-US" dirty="0" smtClean="0"/>
              <a:t>Demand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93401453"/>
              </p:ext>
            </p:extLst>
          </p:nvPr>
        </p:nvGraphicFramePr>
        <p:xfrm>
          <a:off x="1066800" y="457200"/>
          <a:ext cx="701040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1575" b="1" dirty="0" smtClean="0"/>
              <a:t>Developments</a:t>
            </a:r>
            <a:endParaRPr lang="en-US" sz="1575" b="1" dirty="0"/>
          </a:p>
          <a:p>
            <a:pPr marL="228600" indent="-228600"/>
            <a:r>
              <a:rPr lang="en-US" sz="1500" dirty="0" smtClean="0"/>
              <a:t>Migrated to new 1 km weather model</a:t>
            </a:r>
          </a:p>
          <a:p>
            <a:pPr marL="228600" indent="-228600"/>
            <a:r>
              <a:rPr lang="en-US" sz="1500" dirty="0" smtClean="0"/>
              <a:t>More than doubled number of distribution nodes from 120 to 255 out of 278</a:t>
            </a:r>
          </a:p>
          <a:p>
            <a:pPr marL="228600" indent="-228600"/>
            <a:r>
              <a:rPr lang="en-US" sz="1500" dirty="0" smtClean="0"/>
              <a:t>Achieved +/- 3-8% forecasting accuracy range at distribution substations</a:t>
            </a:r>
          </a:p>
          <a:p>
            <a:pPr marL="228600" indent="-228600"/>
            <a:r>
              <a:rPr lang="en-US" sz="1500" dirty="0" smtClean="0"/>
              <a:t>Held demonstration workshop with DUs to identify use cases and share model enhancements</a:t>
            </a:r>
          </a:p>
          <a:p>
            <a:pPr marL="57150" indent="0">
              <a:buNone/>
            </a:pPr>
            <a:r>
              <a:rPr lang="en-US" sz="1575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Milestones</a:t>
            </a:r>
          </a:p>
          <a:p>
            <a:pPr marL="400050"/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Decreased mean absolute percentage error (MAPE)</a:t>
            </a:r>
          </a:p>
          <a:p>
            <a:pPr marL="638175" lvl="1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Vermont state:  from 2.9% to 2.4%</a:t>
            </a:r>
          </a:p>
          <a:p>
            <a:pPr marL="638175" lvl="1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GMP:  from &gt;5% to 2.4%</a:t>
            </a:r>
          </a:p>
          <a:p>
            <a:pPr marL="638175" lvl="1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BED:  from &gt;5% to 2.6%</a:t>
            </a:r>
          </a:p>
          <a:p>
            <a:pPr marL="638175" lvl="1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VEC: from &gt;5% to 3.1%</a:t>
            </a:r>
          </a:p>
          <a:p>
            <a:pPr marL="400050">
              <a:buNone/>
            </a:pPr>
            <a:r>
              <a:rPr lang="en-US" sz="1575" b="1" dirty="0" smtClean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  <a:p>
            <a:pPr marL="400050"/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 forecasting accuracy for state and DUs using real-time data and ingestion of additional weather station data</a:t>
            </a:r>
          </a:p>
          <a:p>
            <a:pPr marL="400050"/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Deploy models for remaining 23 distribution nodes</a:t>
            </a:r>
          </a:p>
          <a:p>
            <a:pPr marL="400050"/>
            <a:endParaRPr lang="en-US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86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728"/>
            <a:ext cx="8229600" cy="671072"/>
          </a:xfrm>
        </p:spPr>
        <p:txBody>
          <a:bodyPr>
            <a:normAutofit/>
          </a:bodyPr>
          <a:lstStyle/>
          <a:p>
            <a:r>
              <a:rPr lang="en-US" dirty="0" smtClean="0"/>
              <a:t>Renewable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6586031"/>
              </p:ext>
            </p:extLst>
          </p:nvPr>
        </p:nvGraphicFramePr>
        <p:xfrm>
          <a:off x="1066800" y="457200"/>
          <a:ext cx="701040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534400" cy="4343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575" b="1" dirty="0" smtClean="0"/>
              <a:t>Developments</a:t>
            </a:r>
            <a:endParaRPr lang="en-US" sz="1575" b="1" dirty="0"/>
          </a:p>
          <a:p>
            <a:pPr marL="400050"/>
            <a:r>
              <a:rPr lang="en-US" sz="1475" dirty="0"/>
              <a:t>Migrated to new </a:t>
            </a:r>
            <a:r>
              <a:rPr lang="en-US" sz="1475" dirty="0" smtClean="0"/>
              <a:t>1 km </a:t>
            </a:r>
            <a:r>
              <a:rPr lang="en-US" sz="1475" dirty="0"/>
              <a:t>weather model</a:t>
            </a:r>
          </a:p>
          <a:p>
            <a:pPr marL="400050"/>
            <a:r>
              <a:rPr lang="en-US" sz="1475" dirty="0" smtClean="0">
                <a:latin typeface="Arial" panose="020B0604020202020204" pitchFamily="34" charset="0"/>
                <a:cs typeface="Arial" panose="020B0604020202020204" pitchFamily="34" charset="0"/>
              </a:rPr>
              <a:t>Began delivery of daily KCW power forecasts </a:t>
            </a:r>
          </a:p>
          <a:p>
            <a:pPr marL="400050" lvl="0"/>
            <a:r>
              <a:rPr lang="en-US" sz="1475" dirty="0" smtClean="0">
                <a:latin typeface="Arial" panose="020B0604020202020204" pitchFamily="34" charset="0"/>
                <a:cs typeface="Arial" panose="020B0604020202020204" pitchFamily="34" charset="0"/>
              </a:rPr>
              <a:t>Expanded </a:t>
            </a:r>
            <a:r>
              <a:rPr lang="en-US" sz="1475" dirty="0">
                <a:latin typeface="Arial" panose="020B0604020202020204" pitchFamily="34" charset="0"/>
                <a:cs typeface="Arial" panose="020B0604020202020204" pitchFamily="34" charset="0"/>
              </a:rPr>
              <a:t>renewable generation modeling to include </a:t>
            </a:r>
            <a:r>
              <a:rPr lang="en-US" sz="1475" dirty="0" smtClean="0">
                <a:latin typeface="Arial" panose="020B0604020202020204" pitchFamily="34" charset="0"/>
                <a:cs typeface="Arial" panose="020B0604020202020204" pitchFamily="34" charset="0"/>
              </a:rPr>
              <a:t>19 solar </a:t>
            </a:r>
            <a:r>
              <a:rPr lang="en-US" sz="1475" dirty="0">
                <a:latin typeface="Arial" panose="020B0604020202020204" pitchFamily="34" charset="0"/>
                <a:cs typeface="Arial" panose="020B0604020202020204" pitchFamily="34" charset="0"/>
              </a:rPr>
              <a:t>and three wind </a:t>
            </a:r>
            <a:r>
              <a:rPr lang="en-US" sz="1475" dirty="0" smtClean="0">
                <a:latin typeface="Arial" panose="020B0604020202020204" pitchFamily="34" charset="0"/>
                <a:cs typeface="Arial" panose="020B0604020202020204" pitchFamily="34" charset="0"/>
              </a:rPr>
              <a:t>farms</a:t>
            </a:r>
          </a:p>
          <a:p>
            <a:pPr marL="400050" lvl="0"/>
            <a:r>
              <a:rPr lang="en-US" sz="1475" dirty="0" smtClean="0">
                <a:latin typeface="Arial" panose="020B0604020202020204" pitchFamily="34" charset="0"/>
                <a:cs typeface="Arial" panose="020B0604020202020204" pitchFamily="34" charset="0"/>
              </a:rPr>
              <a:t>Developed new user interface consistent with the look and feel of rest of portal</a:t>
            </a:r>
          </a:p>
          <a:p>
            <a:pPr marL="400050" lvl="0"/>
            <a:r>
              <a:rPr lang="en-US" sz="1475" dirty="0" smtClean="0">
                <a:latin typeface="Arial" panose="020B0604020202020204" pitchFamily="34" charset="0"/>
                <a:cs typeface="Arial" panose="020B0604020202020204" pitchFamily="34" charset="0"/>
              </a:rPr>
              <a:t>80% power forecasting precision at farm level; 86% prediction accuracy for solar</a:t>
            </a:r>
          </a:p>
          <a:p>
            <a:pPr marL="400050" lvl="0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r>
              <a:rPr lang="en-US" sz="1575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Milestones</a:t>
            </a:r>
          </a:p>
          <a:p>
            <a:pPr marL="400050"/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Automated real-time MV90 and KCW data feeds from GMP</a:t>
            </a:r>
          </a:p>
          <a:p>
            <a:pPr marL="400050"/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912" indent="0">
              <a:buNone/>
            </a:pPr>
            <a:r>
              <a:rPr lang="en-US" sz="1575" b="1" dirty="0" smtClean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  <a:p>
            <a:pPr marL="400050"/>
            <a:r>
              <a:rPr lang="en-US" sz="1475" dirty="0" smtClean="0">
                <a:latin typeface="Arial" panose="020B0604020202020204" pitchFamily="34" charset="0"/>
                <a:cs typeface="Arial" panose="020B0604020202020204" pitchFamily="34" charset="0"/>
              </a:rPr>
              <a:t>Continue to improve KCW forecasting accuracy </a:t>
            </a:r>
          </a:p>
          <a:p>
            <a:pPr marL="400050"/>
            <a:r>
              <a:rPr lang="en-US" sz="1475" dirty="0" smtClean="0">
                <a:latin typeface="Arial" panose="020B0604020202020204" pitchFamily="34" charset="0"/>
                <a:cs typeface="Arial" panose="020B0604020202020204" pitchFamily="34" charset="0"/>
              </a:rPr>
              <a:t>Develop and deliver Georgia Mountain Wind, Sheffield and Searsburg daily wind power forecasts</a:t>
            </a:r>
          </a:p>
          <a:p>
            <a:pPr marL="400050"/>
            <a:r>
              <a:rPr lang="en-US" sz="1475" dirty="0" smtClean="0">
                <a:latin typeface="Arial" panose="020B0604020202020204" pitchFamily="34" charset="0"/>
                <a:cs typeface="Arial" panose="020B0604020202020204" pitchFamily="34" charset="0"/>
              </a:rPr>
              <a:t>Share portal output with wind and solar farm owners</a:t>
            </a:r>
          </a:p>
          <a:p>
            <a:pPr marL="400050"/>
            <a:r>
              <a:rPr lang="en-US" sz="1475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Investigate ability to forecast turbine icing potential</a:t>
            </a:r>
          </a:p>
          <a:p>
            <a:pPr marL="400050"/>
            <a:r>
              <a:rPr lang="en-US" sz="1475" dirty="0" smtClean="0">
                <a:latin typeface="Arial" panose="020B0604020202020204" pitchFamily="34" charset="0"/>
                <a:cs typeface="Arial" panose="020B0604020202020204" pitchFamily="34" charset="0"/>
              </a:rPr>
              <a:t>Provide wind power forecasts to ISO-NE</a:t>
            </a:r>
          </a:p>
          <a:p>
            <a:pPr marL="61912" indent="0">
              <a:buNone/>
            </a:pPr>
            <a:endParaRPr lang="en-US" sz="15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>
              <a:buNone/>
            </a:pPr>
            <a:endParaRPr lang="en-US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>
              <a:buNone/>
            </a:pPr>
            <a:endParaRPr lang="en-US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endParaRPr lang="en-US" sz="200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endParaRPr lang="en-US" sz="200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endParaRPr lang="en-US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400050"/>
            <a:endParaRPr lang="en-US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278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67107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229600" cy="5440362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VELCO</a:t>
            </a:r>
            <a:endParaRPr lang="en-US" dirty="0" smtClean="0"/>
          </a:p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Global Risk Trends</a:t>
            </a:r>
            <a:endParaRPr lang="en-US" dirty="0"/>
          </a:p>
          <a:p>
            <a:pPr lvl="1"/>
            <a:r>
              <a:rPr lang="en-US" dirty="0" smtClean="0"/>
              <a:t>Weather &amp; Utilities</a:t>
            </a:r>
            <a:endParaRPr lang="en-US" dirty="0"/>
          </a:p>
          <a:p>
            <a:r>
              <a:rPr lang="en-US" dirty="0" smtClean="0"/>
              <a:t>Vermont Weather Analytics Center (VTWAC) </a:t>
            </a:r>
          </a:p>
          <a:p>
            <a:pPr lvl="1"/>
            <a:r>
              <a:rPr lang="en-US" dirty="0" smtClean="0"/>
              <a:t>Project Overview</a:t>
            </a:r>
          </a:p>
          <a:p>
            <a:pPr lvl="1"/>
            <a:r>
              <a:rPr lang="en-US" dirty="0" smtClean="0"/>
              <a:t>Model Suite</a:t>
            </a:r>
          </a:p>
          <a:p>
            <a:pPr lvl="1"/>
            <a:r>
              <a:rPr lang="en-US" dirty="0" smtClean="0"/>
              <a:t>Project Timeline &amp; Recent Activity</a:t>
            </a:r>
          </a:p>
          <a:p>
            <a:r>
              <a:rPr lang="en-US" dirty="0" smtClean="0"/>
              <a:t>Model Updates:</a:t>
            </a:r>
          </a:p>
          <a:p>
            <a:pPr lvl="1"/>
            <a:r>
              <a:rPr lang="en-US" dirty="0" smtClean="0"/>
              <a:t>Weather (Deep Thunder) </a:t>
            </a:r>
          </a:p>
          <a:p>
            <a:pPr lvl="1"/>
            <a:r>
              <a:rPr lang="en-US" dirty="0" smtClean="0"/>
              <a:t>Demand</a:t>
            </a:r>
          </a:p>
          <a:p>
            <a:pPr lvl="1"/>
            <a:r>
              <a:rPr lang="en-US" dirty="0" smtClean="0"/>
              <a:t>Renewable</a:t>
            </a:r>
          </a:p>
          <a:p>
            <a:r>
              <a:rPr lang="en-US" dirty="0" smtClean="0"/>
              <a:t>Verifications</a:t>
            </a:r>
          </a:p>
          <a:p>
            <a:r>
              <a:rPr lang="en-US" dirty="0" smtClean="0"/>
              <a:t>Future Work &amp; Applications</a:t>
            </a:r>
          </a:p>
          <a:p>
            <a:r>
              <a:rPr lang="en-US" dirty="0" smtClean="0"/>
              <a:t>Demonstration</a:t>
            </a:r>
          </a:p>
          <a:p>
            <a:r>
              <a:rPr lang="en-US" dirty="0" smtClean="0"/>
              <a:t>Q&amp;A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Z:\14VTDATCTR3219\Weather\Photos\IBM Workshop 05-01-2015\IBM_DT computer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6866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79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5229726"/>
            <a:ext cx="8229600" cy="933569"/>
          </a:xfrm>
          <a:prstGeom prst="rect">
            <a:avLst/>
          </a:prstGeom>
        </p:spPr>
        <p:txBody>
          <a:bodyPr/>
          <a:lstStyle>
            <a:lvl1pPr marL="338138" indent="-33813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3768"/>
                </a:solidFill>
                <a:latin typeface="+mn-lt"/>
                <a:ea typeface="+mn-ea"/>
                <a:cs typeface="+mn-cs"/>
              </a:defRPr>
            </a:lvl1pPr>
            <a:lvl2pPr marL="576263" indent="-2381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3768"/>
                </a:solidFill>
                <a:latin typeface="+mn-lt"/>
                <a:ea typeface="+mn-ea"/>
              </a:defRPr>
            </a:lvl2pPr>
            <a:lvl3pPr marL="914400" indent="-33813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768"/>
                </a:solidFill>
                <a:latin typeface="+mn-lt"/>
                <a:ea typeface="+mn-ea"/>
              </a:defRPr>
            </a:lvl3pPr>
            <a:lvl4pPr marL="1139825" indent="-2254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003768"/>
                </a:solidFill>
                <a:latin typeface="+mn-lt"/>
                <a:ea typeface="+mn-ea"/>
              </a:defRPr>
            </a:lvl4pPr>
            <a:lvl5pPr marL="1377950" indent="-23812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3768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B4B4B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B4B4B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B4B4B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B4B4B"/>
                </a:solidFill>
                <a:latin typeface="+mn-lt"/>
                <a:ea typeface="+mn-ea"/>
              </a:defRPr>
            </a:lvl9pPr>
          </a:lstStyle>
          <a:p>
            <a:pPr marL="61912" indent="0">
              <a:buFontTx/>
              <a:buNone/>
            </a:pPr>
            <a:r>
              <a:rPr lang="en-US" sz="1575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*  Additional wind farm data in process</a:t>
            </a:r>
          </a:p>
          <a:p>
            <a:pPr marL="61912" indent="0">
              <a:buFontTx/>
              <a:buNone/>
            </a:pPr>
            <a:r>
              <a:rPr lang="en-US" sz="1575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** In some cases, forecasts include total loads aggregated from more than one substation (typically 1-4) for a total of 255 substations</a:t>
            </a:r>
          </a:p>
          <a:p>
            <a:pPr marL="400050"/>
            <a:endParaRPr lang="en-US" sz="1600" kern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buFontTx/>
              <a:buNone/>
            </a:pPr>
            <a:endParaRPr lang="en-US" sz="2000" kern="0" dirty="0" smtClean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buFontTx/>
              <a:buNone/>
            </a:pPr>
            <a:endParaRPr lang="en-US" sz="2000" kern="0" dirty="0" smtClean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endParaRPr lang="en-US" sz="2000" kern="0" dirty="0" smtClean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endParaRPr lang="en-US" sz="2000" kern="0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Group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400410"/>
              </p:ext>
            </p:extLst>
          </p:nvPr>
        </p:nvGraphicFramePr>
        <p:xfrm>
          <a:off x="238125" y="762000"/>
          <a:ext cx="8620125" cy="4320302"/>
        </p:xfrm>
        <a:graphic>
          <a:graphicData uri="http://schemas.openxmlformats.org/drawingml/2006/table">
            <a:tbl>
              <a:tblPr/>
              <a:tblGrid>
                <a:gridCol w="1591093"/>
                <a:gridCol w="1120555"/>
                <a:gridCol w="1095375"/>
                <a:gridCol w="1145977"/>
                <a:gridCol w="1302808"/>
                <a:gridCol w="1346200"/>
                <a:gridCol w="1018117"/>
              </a:tblGrid>
              <a:tr h="232172">
                <a:tc rowSpan="2"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Metric Description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2014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2015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 2015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2267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Actuals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Actuals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 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Actuals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90696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 speed error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 direction error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4925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1304925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1304925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1304925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1304925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4 m/sec</a:t>
                      </a: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6 degrees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4 m/sec</a:t>
                      </a: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– 6 degrees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4925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1304925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1304925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1304925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1304925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2 m/sec</a:t>
                      </a: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4 degrees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– 2 m/sec</a:t>
                      </a: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– 4 degrees</a:t>
                      </a: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76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m/sec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2 degrees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1.65 m/sec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.09 degrees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76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2865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Wind power forecast precision (farm-level)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wind farm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wind farm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wind farms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wind farms*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wind farms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76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 with alarm data 1 wind farm*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76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2865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power forecast precision (farm-level)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4925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1304925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1304925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1304925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1304925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86%</a:t>
                      </a: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solar farm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86%</a:t>
                      </a: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solar farm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4925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1304925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1304925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1304925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1304925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&gt;86%</a:t>
                      </a: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solar farms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&gt;86% </a:t>
                      </a: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solar farms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4925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1304925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1304925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1304925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1304925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76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solar farms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farms with 86% accuracy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200150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914400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Demand forecast accuracy, state level (MAPE)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4925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1304925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1304925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1304925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1304925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goals set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+/- 4.5%</a:t>
                      </a: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substations</a:t>
                      </a: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76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4925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1304925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1304925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1304925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1304925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+/- 3.0%</a:t>
                      </a: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substations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+/-2.9%</a:t>
                      </a: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 substations**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4925" rtl="0" eaLnBrk="0" latinLnBrk="0" hangingPunct="0">
                        <a:spcBef>
                          <a:spcPts val="142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1pPr>
                      <a:lvl2pPr marL="742950" indent="-285750" algn="l" defTabSz="1304925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2pPr>
                      <a:lvl3pPr marL="1143000" indent="-228600" algn="l" defTabSz="1304925" rtl="0" eaLnBrk="0" latinLnBrk="0" hangingPunct="0"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/>
                        </a:defRPr>
                      </a:lvl3pPr>
                      <a:lvl4pPr marL="1600200" indent="-228600" algn="l" defTabSz="1304925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4pPr>
                      <a:lvl5pPr marL="2057400" indent="-228600" algn="l" defTabSz="1304925" rtl="0" eaLnBrk="0" latinLnBrk="0" hangingPunct="0">
                        <a:spcBef>
                          <a:spcPts val="575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5pPr>
                      <a:lvl6pPr marL="25146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6pPr>
                      <a:lvl7pPr marL="29718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7pPr>
                      <a:lvl8pPr marL="34290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8pPr>
                      <a:lvl9pPr marL="3886200" indent="-228600" algn="l" defTabSz="1304925" rtl="0" eaLnBrk="0" fontAlgn="base" latinLnBrk="0" hangingPunct="0">
                        <a:spcBef>
                          <a:spcPts val="57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100" kern="120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&lt;2% for state &amp; DU service territory</a:t>
                      </a: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&lt;5% for distribution substations</a:t>
                      </a: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State: 2.4%</a:t>
                      </a: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DUs: 2.7%</a:t>
                      </a: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768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Substations 3-8%</a:t>
                      </a: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76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3049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76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14728"/>
            <a:ext cx="8229600" cy="671072"/>
          </a:xfrm>
        </p:spPr>
        <p:txBody>
          <a:bodyPr>
            <a:normAutofit/>
          </a:bodyPr>
          <a:lstStyle/>
          <a:p>
            <a:r>
              <a:rPr lang="en-US" dirty="0" smtClean="0"/>
              <a:t>Verification – Performance Metrics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44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" b="10059"/>
          <a:stretch/>
        </p:blipFill>
        <p:spPr>
          <a:xfrm>
            <a:off x="4687792" y="899685"/>
            <a:ext cx="4380007" cy="52995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3" t="11399" r="9949" b="1045"/>
          <a:stretch/>
        </p:blipFill>
        <p:spPr>
          <a:xfrm rot="5400000">
            <a:off x="2120034" y="3813228"/>
            <a:ext cx="315046" cy="44570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1204" y="551970"/>
            <a:ext cx="250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 smtClean="0">
                <a:solidFill>
                  <a:srgbClr val="00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Thunder (LPI)</a:t>
            </a:r>
            <a:endParaRPr lang="en-US" sz="1800" b="1" u="sng" dirty="0">
              <a:solidFill>
                <a:srgbClr val="00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7450" y="533400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 smtClean="0">
                <a:solidFill>
                  <a:srgbClr val="00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endParaRPr lang="en-US" sz="1800" b="1" u="sng" dirty="0">
              <a:solidFill>
                <a:srgbClr val="00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4972" y="5891496"/>
            <a:ext cx="611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5053" y="589446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6653" y="5897027"/>
            <a:ext cx="1001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5" r="24265" b="1281"/>
          <a:stretch/>
        </p:blipFill>
        <p:spPr>
          <a:xfrm>
            <a:off x="26894" y="883522"/>
            <a:ext cx="4545106" cy="50600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62800" y="0"/>
            <a:ext cx="1981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Event: June 23, 2015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rot="680001">
            <a:off x="4564598" y="5026404"/>
            <a:ext cx="3465607" cy="1044050"/>
          </a:xfrm>
          <a:prstGeom prst="ellipse">
            <a:avLst/>
          </a:prstGeom>
          <a:noFill/>
          <a:ln w="28575" cap="flat" cmpd="sng" algn="ctr">
            <a:solidFill>
              <a:srgbClr val="003768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ea typeface="ＭＳ Ｐゴシック" pitchFamily="112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611593" y="3149746"/>
            <a:ext cx="4227607" cy="1044050"/>
          </a:xfrm>
          <a:prstGeom prst="ellipse">
            <a:avLst/>
          </a:prstGeom>
          <a:noFill/>
          <a:ln w="12700" cap="flat" cmpd="sng" algn="ctr">
            <a:solidFill>
              <a:srgbClr val="003768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ea typeface="ＭＳ Ｐゴシック" pitchFamily="112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010400" y="921302"/>
            <a:ext cx="1981200" cy="1593298"/>
          </a:xfrm>
          <a:prstGeom prst="ellipse">
            <a:avLst/>
          </a:prstGeom>
          <a:noFill/>
          <a:ln w="12700" cap="flat" cmpd="sng" algn="ctr">
            <a:solidFill>
              <a:srgbClr val="003768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ea typeface="ＭＳ Ｐゴシック" pitchFamily="112" charset="-128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52400" y="14728"/>
            <a:ext cx="8229600" cy="671072"/>
          </a:xfrm>
        </p:spPr>
        <p:txBody>
          <a:bodyPr>
            <a:normAutofit/>
          </a:bodyPr>
          <a:lstStyle/>
          <a:p>
            <a:r>
              <a:rPr lang="en-US" dirty="0" smtClean="0"/>
              <a:t>Verification – Lightning Forecasting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4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7655207"/>
              </p:ext>
            </p:extLst>
          </p:nvPr>
        </p:nvGraphicFramePr>
        <p:xfrm>
          <a:off x="76200" y="533400"/>
          <a:ext cx="89916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893887"/>
              </p:ext>
            </p:extLst>
          </p:nvPr>
        </p:nvGraphicFramePr>
        <p:xfrm>
          <a:off x="6474777" y="838200"/>
          <a:ext cx="2669223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979805"/>
                <a:gridCol w="775018"/>
              </a:tblGrid>
              <a:tr h="1930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Forecast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 (MW)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Error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3767"/>
                    </a:solidFill>
                  </a:tcPr>
                </a:tc>
              </a:tr>
              <a:tr h="1930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VTWAC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1930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ISO-NE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14728"/>
            <a:ext cx="8229600" cy="671072"/>
          </a:xfrm>
        </p:spPr>
        <p:txBody>
          <a:bodyPr>
            <a:normAutofit/>
          </a:bodyPr>
          <a:lstStyle/>
          <a:p>
            <a:r>
              <a:rPr lang="en-US" dirty="0" smtClean="0"/>
              <a:t>Verification – Wind Power Forecasting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73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576696"/>
              </p:ext>
            </p:extLst>
          </p:nvPr>
        </p:nvGraphicFramePr>
        <p:xfrm>
          <a:off x="457200" y="1981200"/>
          <a:ext cx="83058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43217" y="2819400"/>
            <a:ext cx="9906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Overcast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5780243" y="3256547"/>
            <a:ext cx="241421" cy="98043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38517" y="762000"/>
            <a:ext cx="2743200" cy="830997"/>
          </a:xfrm>
          <a:prstGeom prst="rect">
            <a:avLst/>
          </a:prstGeom>
          <a:ln w="28575">
            <a:solidFill>
              <a:srgbClr val="003767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weekdays with similar temperatures but large differences in cloud cover</a:t>
            </a:r>
            <a:endParaRPr lang="en-US" sz="1600" dirty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675999"/>
              </p:ext>
            </p:extLst>
          </p:nvPr>
        </p:nvGraphicFramePr>
        <p:xfrm>
          <a:off x="1371600" y="344139"/>
          <a:ext cx="3962400" cy="1501521"/>
        </p:xfrm>
        <a:graphic>
          <a:graphicData uri="http://schemas.openxmlformats.org/drawingml/2006/table">
            <a:tbl>
              <a:tblPr firstRow="1" bandRow="1"/>
              <a:tblGrid>
                <a:gridCol w="1320800"/>
                <a:gridCol w="1320800"/>
                <a:gridCol w="1320800"/>
              </a:tblGrid>
              <a:tr h="2916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76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3/30/2015 (Mon)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76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/>
                        <a:t>3/31/2015 (Tue)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768"/>
                    </a:solidFill>
                  </a:tcPr>
                </a:tc>
              </a:tr>
              <a:tr h="2624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>
                          <a:solidFill>
                            <a:srgbClr val="003768"/>
                          </a:solidFill>
                        </a:rPr>
                        <a:t>Cloud Cover</a:t>
                      </a:r>
                      <a:endParaRPr lang="en-US" sz="1200" b="1" dirty="0">
                        <a:solidFill>
                          <a:srgbClr val="0037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rgbClr val="003768"/>
                          </a:solidFill>
                        </a:rPr>
                        <a:t>Overcast</a:t>
                      </a:r>
                      <a:endParaRPr lang="en-US" sz="1200" dirty="0">
                        <a:solidFill>
                          <a:srgbClr val="0037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rgbClr val="003768"/>
                          </a:solidFill>
                        </a:rPr>
                        <a:t>Sunny</a:t>
                      </a:r>
                      <a:endParaRPr lang="en-US" sz="1200" dirty="0">
                        <a:solidFill>
                          <a:srgbClr val="0037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>
                        <a:tint val="40000"/>
                      </a:srgbClr>
                    </a:solidFill>
                  </a:tcPr>
                </a:tc>
              </a:tr>
              <a:tr h="4374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>
                          <a:solidFill>
                            <a:srgbClr val="003768"/>
                          </a:solidFill>
                        </a:rPr>
                        <a:t>High/Low </a:t>
                      </a:r>
                    </a:p>
                    <a:p>
                      <a:r>
                        <a:rPr lang="en-US" sz="1200" dirty="0" smtClean="0">
                          <a:solidFill>
                            <a:srgbClr val="003768"/>
                          </a:solidFill>
                        </a:rPr>
                        <a:t>(°F)</a:t>
                      </a:r>
                      <a:endParaRPr lang="en-US" sz="1200" b="1" dirty="0">
                        <a:solidFill>
                          <a:srgbClr val="0037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rgbClr val="003768"/>
                          </a:solidFill>
                        </a:rPr>
                        <a:t>41/26</a:t>
                      </a:r>
                      <a:endParaRPr lang="en-US" sz="1200" dirty="0">
                        <a:solidFill>
                          <a:srgbClr val="0037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rgbClr val="003768"/>
                          </a:solidFill>
                        </a:rPr>
                        <a:t>42/24</a:t>
                      </a:r>
                      <a:endParaRPr lang="en-US" sz="1200" dirty="0">
                        <a:solidFill>
                          <a:srgbClr val="0037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>
                        <a:tint val="20000"/>
                      </a:srgbClr>
                    </a:solidFill>
                  </a:tcPr>
                </a:tc>
              </a:tr>
              <a:tr h="4652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smtClean="0">
                          <a:solidFill>
                            <a:srgbClr val="003768"/>
                          </a:solidFill>
                        </a:rPr>
                        <a:t>Max </a:t>
                      </a:r>
                      <a:r>
                        <a:rPr lang="en-US" sz="1200" baseline="0" dirty="0" smtClean="0">
                          <a:solidFill>
                            <a:srgbClr val="003768"/>
                          </a:solidFill>
                        </a:rPr>
                        <a:t>Radiation</a:t>
                      </a:r>
                    </a:p>
                    <a:p>
                      <a:r>
                        <a:rPr lang="en-US" sz="1200" baseline="0" dirty="0" smtClean="0">
                          <a:solidFill>
                            <a:srgbClr val="003768"/>
                          </a:solidFill>
                        </a:rPr>
                        <a:t>(w/m^2)</a:t>
                      </a:r>
                      <a:endParaRPr lang="en-US" sz="1200" b="1" dirty="0">
                        <a:solidFill>
                          <a:srgbClr val="0037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rgbClr val="003768"/>
                          </a:solidFill>
                        </a:rPr>
                        <a:t>241</a:t>
                      </a:r>
                      <a:endParaRPr lang="en-US" sz="1200" dirty="0">
                        <a:solidFill>
                          <a:srgbClr val="0037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rgbClr val="003768"/>
                          </a:solidFill>
                        </a:rPr>
                        <a:t>965</a:t>
                      </a:r>
                      <a:endParaRPr lang="en-US" sz="1200" dirty="0">
                        <a:solidFill>
                          <a:srgbClr val="0037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16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24</a:t>
            </a:fld>
            <a:endParaRPr lang="en-US"/>
          </a:p>
        </p:txBody>
      </p:sp>
      <p:sp>
        <p:nvSpPr>
          <p:cNvPr id="12" name="Title 14"/>
          <p:cNvSpPr txBox="1">
            <a:spLocks/>
          </p:cNvSpPr>
          <p:nvPr/>
        </p:nvSpPr>
        <p:spPr>
          <a:xfrm>
            <a:off x="152400" y="-152400"/>
            <a:ext cx="8229600" cy="87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003767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Future Work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Finalize hardware/software strategy for ongoing project</a:t>
            </a:r>
          </a:p>
          <a:p>
            <a:r>
              <a:rPr lang="en-US" dirty="0" smtClean="0"/>
              <a:t>Additional training with VT-DU’s (Cycle 3 – October)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0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25</a:t>
            </a:fld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6200" y="685800"/>
            <a:ext cx="8763000" cy="4108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u="sng" dirty="0" smtClean="0">
                <a:latin typeface="Arial"/>
                <a:ea typeface="Calibri"/>
                <a:cs typeface="Times New Roman"/>
              </a:rPr>
              <a:t>Weather Research &amp; Outage Database </a:t>
            </a:r>
            <a:r>
              <a:rPr lang="en-US" b="1" u="sng" dirty="0" smtClean="0">
                <a:latin typeface="Arial"/>
                <a:ea typeface="Calibri"/>
                <a:cs typeface="Times New Roman"/>
                <a:sym typeface="Wingdings" panose="05000000000000000000" pitchFamily="2" charset="2"/>
              </a:rPr>
              <a:t> </a:t>
            </a:r>
            <a:r>
              <a:rPr lang="en-US" b="1" u="sng" dirty="0" smtClean="0">
                <a:latin typeface="Arial"/>
                <a:ea typeface="Calibri"/>
                <a:cs typeface="Times New Roman"/>
              </a:rPr>
              <a:t>Impact Prediction:</a:t>
            </a:r>
            <a:r>
              <a:rPr lang="en-US" dirty="0" smtClean="0">
                <a:latin typeface="Arial"/>
                <a:ea typeface="Calibri"/>
                <a:cs typeface="Times New Roman"/>
              </a:rPr>
              <a:t> LSC Students/Staff</a:t>
            </a:r>
            <a:endParaRPr lang="en-US" b="1" u="sng" dirty="0" smtClean="0">
              <a:latin typeface="Arial"/>
              <a:ea typeface="Calibri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96682"/>
            <a:ext cx="4381500" cy="50286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667000" y="5925979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Credit: Tyler </a:t>
            </a:r>
            <a:r>
              <a:rPr lang="en-US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Scheibenpflug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Z:\14VTDATCTR3219\Meeting Minutes\IBM_VELCO_Weather\20150728\21dec2012-with-wind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96682"/>
            <a:ext cx="4419599" cy="502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4"/>
          <p:cNvSpPr txBox="1">
            <a:spLocks/>
          </p:cNvSpPr>
          <p:nvPr/>
        </p:nvSpPr>
        <p:spPr>
          <a:xfrm>
            <a:off x="152400" y="-152400"/>
            <a:ext cx="8229600" cy="87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003767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Future Applications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855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26</a:t>
            </a:fld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8232" y="776031"/>
            <a:ext cx="7760368" cy="4108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u="sng" dirty="0" smtClean="0">
                <a:latin typeface="Arial"/>
                <a:ea typeface="Calibri"/>
                <a:cs typeface="Times New Roman"/>
              </a:rPr>
              <a:t>Road Weather Forecasting:</a:t>
            </a:r>
            <a:r>
              <a:rPr lang="en-US" dirty="0" smtClean="0">
                <a:latin typeface="Arial"/>
                <a:ea typeface="Calibri"/>
                <a:cs typeface="Times New Roman"/>
              </a:rPr>
              <a:t> Vermont Agency of Transportation (</a:t>
            </a:r>
            <a:r>
              <a:rPr lang="en-US" dirty="0" err="1" smtClean="0">
                <a:latin typeface="Arial"/>
                <a:ea typeface="Calibri"/>
                <a:cs typeface="Times New Roman"/>
              </a:rPr>
              <a:t>VTrans</a:t>
            </a:r>
            <a:r>
              <a:rPr lang="en-US" dirty="0" smtClean="0">
                <a:latin typeface="Arial"/>
                <a:ea typeface="Calibri"/>
                <a:cs typeface="Times New Roman"/>
              </a:rPr>
              <a:t>)</a:t>
            </a:r>
            <a:endParaRPr lang="en-US" b="1" u="sng" dirty="0" smtClean="0">
              <a:latin typeface="Arial"/>
              <a:ea typeface="Calibri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8" y="3638089"/>
            <a:ext cx="4047062" cy="26405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"/>
          <a:stretch/>
        </p:blipFill>
        <p:spPr>
          <a:xfrm>
            <a:off x="5096938" y="1118083"/>
            <a:ext cx="4047062" cy="252000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2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9132961"/>
              </p:ext>
            </p:extLst>
          </p:nvPr>
        </p:nvGraphicFramePr>
        <p:xfrm>
          <a:off x="0" y="1186913"/>
          <a:ext cx="5029200" cy="288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366433"/>
              </p:ext>
            </p:extLst>
          </p:nvPr>
        </p:nvGraphicFramePr>
        <p:xfrm>
          <a:off x="88232" y="4038600"/>
          <a:ext cx="4940968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Title 14"/>
          <p:cNvSpPr txBox="1">
            <a:spLocks/>
          </p:cNvSpPr>
          <p:nvPr/>
        </p:nvSpPr>
        <p:spPr>
          <a:xfrm>
            <a:off x="152400" y="-152400"/>
            <a:ext cx="8229600" cy="87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003767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Future Applications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52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27</a:t>
            </a:fld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14465" y="786219"/>
            <a:ext cx="7760368" cy="38382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u="sng" dirty="0" smtClean="0">
                <a:latin typeface="Arial"/>
                <a:ea typeface="Calibri"/>
                <a:cs typeface="Times New Roman"/>
              </a:rPr>
              <a:t>Recreation/Ski Forecasting:</a:t>
            </a:r>
            <a:r>
              <a:rPr lang="en-US" dirty="0" smtClean="0">
                <a:latin typeface="Arial"/>
                <a:ea typeface="Calibri"/>
                <a:cs typeface="Times New Roman"/>
              </a:rPr>
              <a:t> Vermont Ski Areas Association (VSAA)</a:t>
            </a:r>
            <a:endParaRPr lang="en-US" b="1" u="sng" dirty="0" smtClean="0">
              <a:latin typeface="Arial"/>
              <a:ea typeface="Calibri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9" y="1159587"/>
            <a:ext cx="8610600" cy="483855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3581400" y="4011881"/>
            <a:ext cx="215265" cy="20583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999" y="5029200"/>
            <a:ext cx="1600199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Killington Forecast: 20” </a:t>
            </a:r>
            <a:r>
              <a:rPr lang="en-US" b="1" dirty="0" smtClean="0">
                <a:solidFill>
                  <a:srgbClr val="FF0000"/>
                </a:solidFill>
              </a:rPr>
              <a:t>Observed: 19”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itle 14"/>
          <p:cNvSpPr txBox="1">
            <a:spLocks/>
          </p:cNvSpPr>
          <p:nvPr/>
        </p:nvSpPr>
        <p:spPr>
          <a:xfrm>
            <a:off x="152400" y="-152400"/>
            <a:ext cx="8229600" cy="87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003767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Future Applications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353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28</a:t>
            </a:fld>
            <a:endParaRPr lang="en-US"/>
          </a:p>
        </p:txBody>
      </p:sp>
      <p:sp>
        <p:nvSpPr>
          <p:cNvPr id="11" name="Title 14"/>
          <p:cNvSpPr txBox="1">
            <a:spLocks/>
          </p:cNvSpPr>
          <p:nvPr/>
        </p:nvSpPr>
        <p:spPr>
          <a:xfrm>
            <a:off x="152400" y="-152400"/>
            <a:ext cx="8229600" cy="87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003767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Demonstration</a:t>
            </a:r>
            <a:endParaRPr lang="en-US" sz="28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534400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75" b="1" dirty="0" smtClean="0"/>
              <a:t>Vermont Weather Analytics Portal</a:t>
            </a:r>
          </a:p>
          <a:p>
            <a:pPr marL="0" indent="0">
              <a:buNone/>
            </a:pPr>
            <a:endParaRPr lang="en-US" sz="1575" b="1" dirty="0"/>
          </a:p>
          <a:p>
            <a:pPr marL="400050"/>
            <a:r>
              <a:rPr lang="en-US" sz="1475" dirty="0">
                <a:hlinkClick r:id="rId3"/>
              </a:rPr>
              <a:t>https://vtwac.velco.com/weather/live/web2</a:t>
            </a:r>
            <a:r>
              <a:rPr lang="en-US" sz="1475" dirty="0" smtClean="0">
                <a:hlinkClick r:id="rId3"/>
              </a:rPr>
              <a:t>/</a:t>
            </a:r>
            <a:endParaRPr lang="en-US" sz="1475" dirty="0" smtClean="0"/>
          </a:p>
          <a:p>
            <a:pPr marL="400050" lvl="0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912" indent="0">
              <a:buNone/>
            </a:pPr>
            <a:endParaRPr lang="en-US" sz="15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>
              <a:buNone/>
            </a:pPr>
            <a:endParaRPr lang="en-US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>
              <a:buNone/>
            </a:pPr>
            <a:endParaRPr lang="en-US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endParaRPr lang="en-US" sz="200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endParaRPr lang="en-US" sz="200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endParaRPr lang="en-US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400050"/>
            <a:endParaRPr lang="en-US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06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9144000" cy="622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1302603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18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04" y="987092"/>
            <a:ext cx="4419600" cy="5287963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Vermont Electric Power Company (VELCO) was founded </a:t>
            </a:r>
            <a:r>
              <a:rPr lang="en-US" sz="1600" dirty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1956 when local utilities joined together to create the nation’s first “transmission only” electric </a:t>
            </a:r>
            <a:r>
              <a:rPr lang="en-US" sz="1600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  <a:p>
            <a:pPr marL="0" indent="0">
              <a:buNone/>
            </a:pPr>
            <a:endParaRPr lang="en-US" sz="1600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VELCO operates an interconnected electric transmission grid consisting of:</a:t>
            </a:r>
          </a:p>
          <a:p>
            <a:pPr lvl="1"/>
            <a:r>
              <a:rPr lang="en-US" sz="1600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738 miles of transmission lines</a:t>
            </a:r>
          </a:p>
          <a:p>
            <a:pPr lvl="1"/>
            <a:r>
              <a:rPr lang="en-US" sz="1600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13,000 acres of rights-of-way</a:t>
            </a:r>
          </a:p>
          <a:p>
            <a:pPr lvl="1"/>
            <a:r>
              <a:rPr lang="en-US" sz="1600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substations, switching stations, and terminal facilities</a:t>
            </a:r>
          </a:p>
          <a:p>
            <a:pPr lvl="1"/>
            <a:r>
              <a:rPr lang="en-US" sz="1600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1,300 miles of fiber optic communication network</a:t>
            </a:r>
          </a:p>
          <a:p>
            <a:pPr lvl="1"/>
            <a:r>
              <a:rPr lang="en-US" sz="1600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that enables interconnected operations with Hydro-Québec</a:t>
            </a:r>
          </a:p>
          <a:p>
            <a:pPr lvl="1"/>
            <a:endParaRPr lang="en-US" sz="1600" dirty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VELCO: Vermont’s transmission reliability resource</a:t>
            </a:r>
          </a:p>
          <a:p>
            <a:pPr lvl="1"/>
            <a:endParaRPr lang="en-US" sz="1200" dirty="0">
              <a:solidFill>
                <a:srgbClr val="003767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1" b="4444"/>
          <a:stretch/>
        </p:blipFill>
        <p:spPr>
          <a:xfrm>
            <a:off x="4529504" y="76200"/>
            <a:ext cx="4462095" cy="6187391"/>
          </a:xfrm>
          <a:prstGeom prst="rect">
            <a:avLst/>
          </a:prstGeom>
        </p:spPr>
      </p:pic>
      <p:sp>
        <p:nvSpPr>
          <p:cNvPr id="9" name="Title 14"/>
          <p:cNvSpPr txBox="1">
            <a:spLocks/>
          </p:cNvSpPr>
          <p:nvPr/>
        </p:nvSpPr>
        <p:spPr>
          <a:xfrm>
            <a:off x="228600" y="34456"/>
            <a:ext cx="8229600" cy="87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003767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Background</a:t>
            </a:r>
            <a:br>
              <a:rPr lang="en-US" sz="2800" dirty="0" smtClean="0"/>
            </a:br>
            <a:r>
              <a:rPr lang="en-US" sz="2000" dirty="0" smtClean="0"/>
              <a:t>VELCO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58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1703"/>
            <a:ext cx="7014242" cy="5327839"/>
          </a:xfrm>
        </p:spPr>
      </p:pic>
      <p:sp>
        <p:nvSpPr>
          <p:cNvPr id="7" name="Title 14"/>
          <p:cNvSpPr txBox="1">
            <a:spLocks/>
          </p:cNvSpPr>
          <p:nvPr/>
        </p:nvSpPr>
        <p:spPr>
          <a:xfrm>
            <a:off x="228600" y="34456"/>
            <a:ext cx="8229600" cy="87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003767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Motivation</a:t>
            </a:r>
            <a:br>
              <a:rPr lang="en-US" sz="2800" dirty="0" smtClean="0"/>
            </a:br>
            <a:r>
              <a:rPr lang="en-US" sz="2000" dirty="0" smtClean="0"/>
              <a:t>Global Risk Trends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382000" y="6356350"/>
            <a:ext cx="454742" cy="365125"/>
          </a:xfrm>
          <a:prstGeom prst="rect">
            <a:avLst/>
          </a:prstGeom>
        </p:spPr>
        <p:txBody>
          <a:bodyPr/>
          <a:lstStyle/>
          <a:p>
            <a:fld id="{7D4FE759-D459-4F99-AC9A-4AFA6848CC9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2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2" y="914400"/>
            <a:ext cx="8221317" cy="52892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57200" y="5943600"/>
            <a:ext cx="624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3767"/>
                </a:solidFill>
                <a:latin typeface="Arial Rounded MT Bold" panose="020F0704030504030204" pitchFamily="34" charset="0"/>
              </a:rPr>
              <a:t>Source: </a:t>
            </a:r>
            <a:r>
              <a:rPr lang="en-US" sz="1000" dirty="0" smtClean="0">
                <a:solidFill>
                  <a:srgbClr val="003767"/>
                </a:solidFill>
                <a:latin typeface="Arial Rounded MT Bold" panose="020F0704030504030204" pitchFamily="34" charset="0"/>
              </a:rPr>
              <a:t>“Blackout: Extreme Weather, Climate Change and Power Outages” (Climate Central)</a:t>
            </a:r>
          </a:p>
          <a:p>
            <a:endParaRPr 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6" name="Title 14"/>
          <p:cNvSpPr txBox="1">
            <a:spLocks/>
          </p:cNvSpPr>
          <p:nvPr/>
        </p:nvSpPr>
        <p:spPr>
          <a:xfrm>
            <a:off x="228600" y="34456"/>
            <a:ext cx="8229600" cy="87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003767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Motivation</a:t>
            </a:r>
            <a:br>
              <a:rPr lang="en-US" sz="2800" dirty="0" smtClean="0"/>
            </a:br>
            <a:r>
              <a:rPr lang="en-US" sz="2000" dirty="0" smtClean="0"/>
              <a:t>Weather &amp; Utilities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382000" y="6356350"/>
            <a:ext cx="454742" cy="365125"/>
          </a:xfrm>
          <a:prstGeom prst="rect">
            <a:avLst/>
          </a:prstGeom>
        </p:spPr>
        <p:txBody>
          <a:bodyPr/>
          <a:lstStyle/>
          <a:p>
            <a:fld id="{7D4FE759-D459-4F99-AC9A-4AFA6848CC9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3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9664"/>
            <a:ext cx="8305800" cy="5304869"/>
          </a:xfrm>
          <a:prstGeom prst="rect">
            <a:avLst/>
          </a:prstGeom>
          <a:ln w="19050">
            <a:solidFill>
              <a:srgbClr val="003767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81000" y="5943600"/>
            <a:ext cx="624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3767"/>
                </a:solidFill>
                <a:latin typeface="Arial Rounded MT Bold" panose="020F0704030504030204" pitchFamily="34" charset="0"/>
              </a:rPr>
              <a:t>Source: </a:t>
            </a:r>
            <a:r>
              <a:rPr lang="en-US" sz="1000" dirty="0" smtClean="0">
                <a:solidFill>
                  <a:srgbClr val="003767"/>
                </a:solidFill>
                <a:latin typeface="Arial Rounded MT Bold" panose="020F0704030504030204" pitchFamily="34" charset="0"/>
              </a:rPr>
              <a:t>“Blackout: Extreme Weather, Climate Change and Power Outages” (Climate Central)</a:t>
            </a:r>
          </a:p>
          <a:p>
            <a:endParaRPr 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8" name="Title 14"/>
          <p:cNvSpPr txBox="1">
            <a:spLocks/>
          </p:cNvSpPr>
          <p:nvPr/>
        </p:nvSpPr>
        <p:spPr>
          <a:xfrm>
            <a:off x="228600" y="34456"/>
            <a:ext cx="8229600" cy="87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003767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Motivation</a:t>
            </a:r>
            <a:br>
              <a:rPr lang="en-US" sz="2800" dirty="0" smtClean="0"/>
            </a:br>
            <a:r>
              <a:rPr lang="en-US" sz="2000" dirty="0" smtClean="0"/>
              <a:t>Weather &amp; Utilities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382000" y="6356350"/>
            <a:ext cx="454742" cy="365125"/>
          </a:xfrm>
          <a:prstGeom prst="rect">
            <a:avLst/>
          </a:prstGeom>
        </p:spPr>
        <p:txBody>
          <a:bodyPr/>
          <a:lstStyle/>
          <a:p>
            <a:fld id="{7D4FE759-D459-4F99-AC9A-4AFA6848CC9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81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2819400"/>
          </a:xfrm>
        </p:spPr>
        <p:txBody>
          <a:bodyPr>
            <a:normAutofit/>
          </a:bodyPr>
          <a:lstStyle/>
          <a:p>
            <a:r>
              <a:rPr lang="en-US" sz="1900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Two-year</a:t>
            </a:r>
            <a:r>
              <a:rPr lang="en-US" sz="1900" dirty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$</a:t>
            </a:r>
            <a:r>
              <a:rPr lang="en-US" sz="1900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million </a:t>
            </a:r>
            <a:r>
              <a:rPr lang="en-US" sz="1900" dirty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undertaking to develop intellectual property using coupled data models and related </a:t>
            </a:r>
            <a:r>
              <a:rPr lang="en-US" sz="1900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  <a:p>
            <a:r>
              <a:rPr lang="en-US" sz="1900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2-year agreement/partnership with IBM</a:t>
            </a:r>
          </a:p>
          <a:p>
            <a:r>
              <a:rPr lang="en-US" sz="1900" dirty="0" smtClean="0"/>
              <a:t>3 main </a:t>
            </a:r>
            <a:r>
              <a:rPr lang="en-US" sz="1900" dirty="0"/>
              <a:t>g</a:t>
            </a:r>
            <a:r>
              <a:rPr lang="en-US" sz="1900" dirty="0" smtClean="0"/>
              <a:t>oals:</a:t>
            </a:r>
            <a:endParaRPr lang="en-US" sz="1900" dirty="0" smtClean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125830"/>
            <a:ext cx="3048000" cy="2045571"/>
          </a:xfrm>
          <a:prstGeom prst="rect">
            <a:avLst/>
          </a:prstGeom>
          <a:noFill/>
          <a:ln w="28575">
            <a:solidFill>
              <a:srgbClr val="003767"/>
            </a:solidFill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581" y="4125829"/>
            <a:ext cx="2895600" cy="2045571"/>
          </a:xfrm>
          <a:prstGeom prst="rect">
            <a:avLst/>
          </a:prstGeom>
          <a:ln w="28575">
            <a:solidFill>
              <a:srgbClr val="003767"/>
            </a:solidFill>
          </a:ln>
        </p:spPr>
      </p:pic>
      <p:sp>
        <p:nvSpPr>
          <p:cNvPr id="10" name="Title 14"/>
          <p:cNvSpPr txBox="1">
            <a:spLocks/>
          </p:cNvSpPr>
          <p:nvPr/>
        </p:nvSpPr>
        <p:spPr>
          <a:xfrm>
            <a:off x="228600" y="34456"/>
            <a:ext cx="8229600" cy="87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003767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Vermont Weather Analytics Center (VTWAC)</a:t>
            </a:r>
            <a:br>
              <a:rPr lang="en-US" sz="2800" dirty="0" smtClean="0"/>
            </a:br>
            <a:r>
              <a:rPr lang="en-US" sz="2000" dirty="0" smtClean="0"/>
              <a:t>Project Overview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43697458"/>
              </p:ext>
            </p:extLst>
          </p:nvPr>
        </p:nvGraphicFramePr>
        <p:xfrm>
          <a:off x="914400" y="2286000"/>
          <a:ext cx="7315200" cy="172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5"/>
          <a:stretch/>
        </p:blipFill>
        <p:spPr>
          <a:xfrm>
            <a:off x="3124201" y="4125830"/>
            <a:ext cx="3124200" cy="2045571"/>
          </a:xfrm>
          <a:prstGeom prst="rect">
            <a:avLst/>
          </a:prstGeom>
          <a:ln w="28575">
            <a:solidFill>
              <a:srgbClr val="003767"/>
            </a:solidFill>
          </a:ln>
        </p:spPr>
      </p:pic>
    </p:spTree>
    <p:extLst>
      <p:ext uri="{BB962C8B-B14F-4D97-AF65-F5344CB8AC3E}">
        <p14:creationId xmlns:p14="http://schemas.microsoft.com/office/powerpoint/2010/main" val="77367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356350"/>
            <a:ext cx="454742" cy="365125"/>
          </a:xfrm>
          <a:prstGeom prst="rect">
            <a:avLst/>
          </a:prstGeom>
        </p:spPr>
        <p:txBody>
          <a:bodyPr/>
          <a:lstStyle/>
          <a:p>
            <a:fld id="{7D4FE759-D459-4F99-AC9A-4AFA6848CC9D}" type="slidenum">
              <a:rPr lang="en-US" smtClean="0"/>
              <a:t>8</a:t>
            </a:fld>
            <a:endParaRPr lang="en-US" dirty="0"/>
          </a:p>
        </p:txBody>
      </p:sp>
      <p:sp>
        <p:nvSpPr>
          <p:cNvPr id="23" name="Can 5"/>
          <p:cNvSpPr>
            <a:spLocks noChangeArrowheads="1"/>
          </p:cNvSpPr>
          <p:nvPr/>
        </p:nvSpPr>
        <p:spPr bwMode="auto">
          <a:xfrm>
            <a:off x="265113" y="1938338"/>
            <a:ext cx="1060450" cy="830262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130622" tIns="65311" rIns="130622" bIns="65311"/>
          <a:lstStyle>
            <a:lvl1pPr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Weather</a:t>
            </a:r>
            <a:br>
              <a:rPr lang="en-US" altLang="en-US" sz="1400" b="1">
                <a:solidFill>
                  <a:srgbClr val="000000"/>
                </a:solidFill>
              </a:rPr>
            </a:br>
            <a:r>
              <a:rPr lang="en-US" altLang="en-US" sz="1400" b="1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24" name="Can 6"/>
          <p:cNvSpPr>
            <a:spLocks noChangeArrowheads="1"/>
          </p:cNvSpPr>
          <p:nvPr/>
        </p:nvSpPr>
        <p:spPr bwMode="auto">
          <a:xfrm>
            <a:off x="2141538" y="5008563"/>
            <a:ext cx="1062037" cy="830262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130622" tIns="65311" rIns="130622" bIns="65311"/>
          <a:lstStyle>
            <a:lvl1pPr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Meter</a:t>
            </a:r>
            <a:br>
              <a:rPr lang="en-US" altLang="en-US" sz="1400" b="1">
                <a:solidFill>
                  <a:srgbClr val="000000"/>
                </a:solidFill>
              </a:rPr>
            </a:br>
            <a:r>
              <a:rPr lang="en-US" altLang="en-US" sz="1400" b="1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25" name="Rounded Rectangle 7"/>
          <p:cNvSpPr>
            <a:spLocks noChangeArrowheads="1"/>
          </p:cNvSpPr>
          <p:nvPr/>
        </p:nvSpPr>
        <p:spPr bwMode="auto">
          <a:xfrm>
            <a:off x="1489075" y="2768600"/>
            <a:ext cx="1443038" cy="1244600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130622" tIns="65311" rIns="130622" bIns="65311" anchor="ctr" anchorCtr="1"/>
          <a:lstStyle>
            <a:lvl1pPr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Weather Model</a:t>
            </a:r>
          </a:p>
        </p:txBody>
      </p:sp>
      <p:sp>
        <p:nvSpPr>
          <p:cNvPr id="26" name="Rounded Rectangle 8"/>
          <p:cNvSpPr>
            <a:spLocks noChangeArrowheads="1"/>
          </p:cNvSpPr>
          <p:nvPr/>
        </p:nvSpPr>
        <p:spPr bwMode="auto">
          <a:xfrm>
            <a:off x="4264025" y="1773238"/>
            <a:ext cx="1774825" cy="2157412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130622" tIns="65311" rIns="130622" bIns="65311" anchorCtr="1"/>
          <a:lstStyle>
            <a:lvl1pPr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Renewable Generation</a:t>
            </a:r>
          </a:p>
        </p:txBody>
      </p:sp>
      <p:sp>
        <p:nvSpPr>
          <p:cNvPr id="27" name="Rounded Rectangle 9"/>
          <p:cNvSpPr>
            <a:spLocks noChangeArrowheads="1"/>
          </p:cNvSpPr>
          <p:nvPr/>
        </p:nvSpPr>
        <p:spPr bwMode="auto">
          <a:xfrm>
            <a:off x="4497388" y="2657475"/>
            <a:ext cx="1306512" cy="498475"/>
          </a:xfrm>
          <a:prstGeom prst="roundRect">
            <a:avLst>
              <a:gd name="adj" fmla="val 16667"/>
            </a:avLst>
          </a:prstGeom>
          <a:solidFill>
            <a:srgbClr val="9BE2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130622" tIns="65311" rIns="130622" bIns="65311" anchor="ctr" anchorCtr="1"/>
          <a:lstStyle>
            <a:lvl1pPr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300" b="1">
                <a:solidFill>
                  <a:srgbClr val="000000"/>
                </a:solidFill>
              </a:rPr>
              <a:t>Wind</a:t>
            </a:r>
          </a:p>
        </p:txBody>
      </p:sp>
      <p:sp>
        <p:nvSpPr>
          <p:cNvPr id="28" name="Rounded Rectangle 10"/>
          <p:cNvSpPr>
            <a:spLocks noChangeArrowheads="1"/>
          </p:cNvSpPr>
          <p:nvPr/>
        </p:nvSpPr>
        <p:spPr bwMode="auto">
          <a:xfrm>
            <a:off x="4497388" y="3238500"/>
            <a:ext cx="1306512" cy="498475"/>
          </a:xfrm>
          <a:prstGeom prst="roundRect">
            <a:avLst>
              <a:gd name="adj" fmla="val 16667"/>
            </a:avLst>
          </a:prstGeom>
          <a:solidFill>
            <a:srgbClr val="9BE2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130622" tIns="65311" rIns="130622" bIns="65311" anchor="ctr" anchorCtr="1"/>
          <a:lstStyle>
            <a:lvl1pPr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300" b="1">
                <a:solidFill>
                  <a:srgbClr val="000000"/>
                </a:solidFill>
              </a:rPr>
              <a:t>Solar</a:t>
            </a:r>
          </a:p>
        </p:txBody>
      </p:sp>
      <p:sp>
        <p:nvSpPr>
          <p:cNvPr id="29" name="Rounded Rectangle 12"/>
          <p:cNvSpPr>
            <a:spLocks noChangeArrowheads="1"/>
          </p:cNvSpPr>
          <p:nvPr/>
        </p:nvSpPr>
        <p:spPr bwMode="auto">
          <a:xfrm>
            <a:off x="4346575" y="4344988"/>
            <a:ext cx="1550988" cy="996950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130622" tIns="65311" rIns="130622" bIns="65311" anchor="ctr" anchorCtr="1"/>
          <a:lstStyle>
            <a:lvl1pPr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Electric Demand</a:t>
            </a:r>
          </a:p>
        </p:txBody>
      </p:sp>
      <p:sp>
        <p:nvSpPr>
          <p:cNvPr id="30" name="Rounded Rectangle 13"/>
          <p:cNvSpPr>
            <a:spLocks noChangeArrowheads="1"/>
          </p:cNvSpPr>
          <p:nvPr/>
        </p:nvSpPr>
        <p:spPr bwMode="auto">
          <a:xfrm>
            <a:off x="6919913" y="3186113"/>
            <a:ext cx="1958975" cy="9953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130622" tIns="65311" rIns="130622" bIns="65311" anchor="ctr" anchorCtr="1"/>
          <a:lstStyle>
            <a:lvl1pPr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Renewable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Integration</a:t>
            </a:r>
          </a:p>
        </p:txBody>
      </p:sp>
      <p:sp>
        <p:nvSpPr>
          <p:cNvPr id="31" name="Can 15"/>
          <p:cNvSpPr>
            <a:spLocks noChangeArrowheads="1"/>
          </p:cNvSpPr>
          <p:nvPr/>
        </p:nvSpPr>
        <p:spPr bwMode="auto">
          <a:xfrm>
            <a:off x="3284538" y="3598863"/>
            <a:ext cx="815975" cy="830262"/>
          </a:xfrm>
          <a:prstGeom prst="can">
            <a:avLst>
              <a:gd name="adj" fmla="val 25438"/>
            </a:avLst>
          </a:prstGeom>
          <a:solidFill>
            <a:srgbClr val="92D05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130622" tIns="65311" rIns="130622" bIns="65311"/>
          <a:lstStyle>
            <a:lvl1pPr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400" b="1">
                <a:solidFill>
                  <a:srgbClr val="000000"/>
                </a:solidFill>
              </a:rPr>
              <a:t>Power Data</a:t>
            </a:r>
          </a:p>
        </p:txBody>
      </p:sp>
      <p:sp>
        <p:nvSpPr>
          <p:cNvPr id="32" name="Can 16"/>
          <p:cNvSpPr>
            <a:spLocks noChangeArrowheads="1"/>
          </p:cNvSpPr>
          <p:nvPr/>
        </p:nvSpPr>
        <p:spPr bwMode="auto">
          <a:xfrm>
            <a:off x="2271713" y="1289050"/>
            <a:ext cx="1258887" cy="995363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130622" tIns="65311" rIns="130622" bIns="65311"/>
          <a:lstStyle>
            <a:lvl1pPr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524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400" b="1" dirty="0">
                <a:solidFill>
                  <a:srgbClr val="000000"/>
                </a:solidFill>
              </a:rPr>
              <a:t>Renewable Sensor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400" b="1" dirty="0">
                <a:solidFill>
                  <a:srgbClr val="000000"/>
                </a:solidFill>
              </a:rPr>
              <a:t>Data</a:t>
            </a:r>
          </a:p>
        </p:txBody>
      </p:sp>
      <p:cxnSp>
        <p:nvCxnSpPr>
          <p:cNvPr id="33" name="Shape 18"/>
          <p:cNvCxnSpPr>
            <a:cxnSpLocks noChangeShapeType="1"/>
            <a:stCxn id="23" idx="3"/>
            <a:endCxn id="25" idx="1"/>
          </p:cNvCxnSpPr>
          <p:nvPr/>
        </p:nvCxnSpPr>
        <p:spPr bwMode="auto">
          <a:xfrm rot="16200000" flipH="1">
            <a:off x="831057" y="2732881"/>
            <a:ext cx="622300" cy="693737"/>
          </a:xfrm>
          <a:prstGeom prst="curvedConnector2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Curved Connector 20"/>
          <p:cNvCxnSpPr>
            <a:cxnSpLocks noChangeShapeType="1"/>
            <a:stCxn id="23" idx="4"/>
          </p:cNvCxnSpPr>
          <p:nvPr/>
        </p:nvCxnSpPr>
        <p:spPr bwMode="auto">
          <a:xfrm>
            <a:off x="1325563" y="2354263"/>
            <a:ext cx="2938462" cy="1587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Curved Connector 22"/>
          <p:cNvCxnSpPr>
            <a:cxnSpLocks noChangeShapeType="1"/>
            <a:stCxn id="25" idx="3"/>
            <a:endCxn id="26" idx="1"/>
          </p:cNvCxnSpPr>
          <p:nvPr/>
        </p:nvCxnSpPr>
        <p:spPr bwMode="auto">
          <a:xfrm flipV="1">
            <a:off x="2932113" y="2852738"/>
            <a:ext cx="1331912" cy="538162"/>
          </a:xfrm>
          <a:prstGeom prst="curvedConnector3">
            <a:avLst>
              <a:gd name="adj1" fmla="val 49940"/>
            </a:avLst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Curved Connector 23"/>
          <p:cNvCxnSpPr>
            <a:cxnSpLocks noChangeShapeType="1"/>
            <a:stCxn id="32" idx="4"/>
            <a:endCxn id="26" idx="0"/>
          </p:cNvCxnSpPr>
          <p:nvPr/>
        </p:nvCxnSpPr>
        <p:spPr bwMode="auto">
          <a:xfrm flipV="1">
            <a:off x="3530600" y="1773238"/>
            <a:ext cx="1620838" cy="14287"/>
          </a:xfrm>
          <a:prstGeom prst="curvedConnector4">
            <a:avLst>
              <a:gd name="adj1" fmla="val 22528"/>
              <a:gd name="adj2" fmla="val 1700000"/>
            </a:avLst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Curved Connector 24"/>
          <p:cNvCxnSpPr>
            <a:cxnSpLocks noChangeShapeType="1"/>
            <a:stCxn id="25" idx="2"/>
            <a:endCxn id="29" idx="1"/>
          </p:cNvCxnSpPr>
          <p:nvPr/>
        </p:nvCxnSpPr>
        <p:spPr bwMode="auto">
          <a:xfrm rot="16200000" flipH="1">
            <a:off x="2863850" y="3360738"/>
            <a:ext cx="830263" cy="2135187"/>
          </a:xfrm>
          <a:prstGeom prst="curvedConnector2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Curved Connector 29"/>
          <p:cNvCxnSpPr>
            <a:cxnSpLocks noChangeShapeType="1"/>
            <a:stCxn id="24" idx="4"/>
            <a:endCxn id="29" idx="1"/>
          </p:cNvCxnSpPr>
          <p:nvPr/>
        </p:nvCxnSpPr>
        <p:spPr bwMode="auto">
          <a:xfrm flipV="1">
            <a:off x="3203575" y="4843463"/>
            <a:ext cx="1143000" cy="581025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Curved Connector 32"/>
          <p:cNvCxnSpPr>
            <a:cxnSpLocks noChangeShapeType="1"/>
            <a:stCxn id="31" idx="1"/>
          </p:cNvCxnSpPr>
          <p:nvPr/>
        </p:nvCxnSpPr>
        <p:spPr bwMode="auto">
          <a:xfrm rot="5400000" flipH="1" flipV="1">
            <a:off x="3812381" y="3147219"/>
            <a:ext cx="331788" cy="571500"/>
          </a:xfrm>
          <a:prstGeom prst="curvedConnector2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Curved Connector 38"/>
          <p:cNvCxnSpPr>
            <a:cxnSpLocks noChangeShapeType="1"/>
            <a:stCxn id="26" idx="3"/>
            <a:endCxn id="30" idx="1"/>
          </p:cNvCxnSpPr>
          <p:nvPr/>
        </p:nvCxnSpPr>
        <p:spPr bwMode="auto">
          <a:xfrm>
            <a:off x="6038850" y="2852738"/>
            <a:ext cx="881063" cy="831850"/>
          </a:xfrm>
          <a:prstGeom prst="curvedConnector3">
            <a:avLst>
              <a:gd name="adj1" fmla="val 49912"/>
            </a:avLst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Curved Connector 41"/>
          <p:cNvCxnSpPr>
            <a:cxnSpLocks noChangeShapeType="1"/>
            <a:stCxn id="29" idx="3"/>
            <a:endCxn id="30" idx="1"/>
          </p:cNvCxnSpPr>
          <p:nvPr/>
        </p:nvCxnSpPr>
        <p:spPr bwMode="auto">
          <a:xfrm flipV="1">
            <a:off x="5897563" y="3684588"/>
            <a:ext cx="1022350" cy="1158875"/>
          </a:xfrm>
          <a:prstGeom prst="curvedConnector3">
            <a:avLst>
              <a:gd name="adj1" fmla="val 49843"/>
            </a:avLst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Title 14"/>
          <p:cNvSpPr txBox="1">
            <a:spLocks/>
          </p:cNvSpPr>
          <p:nvPr/>
        </p:nvSpPr>
        <p:spPr>
          <a:xfrm>
            <a:off x="228600" y="34456"/>
            <a:ext cx="8229600" cy="87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003767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Vermont Weather Analytics Center (VTWAC)</a:t>
            </a:r>
            <a:br>
              <a:rPr lang="en-US" sz="2800" dirty="0" smtClean="0"/>
            </a:br>
            <a:r>
              <a:rPr lang="en-US" sz="2000" dirty="0" smtClean="0"/>
              <a:t>Models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227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110746507"/>
              </p:ext>
            </p:extLst>
          </p:nvPr>
        </p:nvGraphicFramePr>
        <p:xfrm>
          <a:off x="990600" y="474428"/>
          <a:ext cx="7010400" cy="167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839207"/>
              </p:ext>
            </p:extLst>
          </p:nvPr>
        </p:nvGraphicFramePr>
        <p:xfrm>
          <a:off x="990600" y="1828800"/>
          <a:ext cx="7086600" cy="419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6774"/>
                <a:gridCol w="4769826"/>
              </a:tblGrid>
              <a:tr h="348693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Function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3767"/>
                    </a:solidFill>
                  </a:tcPr>
                </a:tc>
              </a:tr>
              <a:tr h="1080948">
                <a:tc>
                  <a:txBody>
                    <a:bodyPr/>
                    <a:lstStyle/>
                    <a:p>
                      <a:r>
                        <a:rPr lang="en-US" sz="1400" b="1" i="1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Weather</a:t>
                      </a:r>
                      <a:r>
                        <a:rPr lang="en-US" sz="1400" b="1" i="1" baseline="0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400" b="1" i="1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Thunder)</a:t>
                      </a:r>
                      <a:endParaRPr lang="en-US" sz="1400" b="1" i="1" dirty="0">
                        <a:solidFill>
                          <a:srgbClr val="0037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produce accurate weather forecasts up to 48 hours in advance down to 1 sq. km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 L</a:t>
                      </a:r>
                      <a:r>
                        <a:rPr lang="en-US" sz="1400" b="0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ower weather event costs</a:t>
                      </a:r>
                      <a:endParaRPr lang="en-US" sz="1400" b="0" u="sng" dirty="0" smtClean="0">
                        <a:solidFill>
                          <a:srgbClr val="0037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b="0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400" b="0" dirty="0">
                        <a:solidFill>
                          <a:srgbClr val="0037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36863">
                <a:tc>
                  <a:txBody>
                    <a:bodyPr/>
                    <a:lstStyle/>
                    <a:p>
                      <a:r>
                        <a:rPr lang="en-US" sz="1400" b="1" i="1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Demand</a:t>
                      </a:r>
                      <a:r>
                        <a:rPr lang="en-US" sz="1400" b="1" i="1" baseline="0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400" b="1" i="1" dirty="0">
                        <a:solidFill>
                          <a:srgbClr val="0037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increase accuracy of state load forecasts </a:t>
                      </a:r>
                    </a:p>
                    <a:p>
                      <a:r>
                        <a:rPr lang="en-US" sz="1400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 B</a:t>
                      </a:r>
                      <a:r>
                        <a:rPr lang="en-US" sz="1400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etter plan for future needs</a:t>
                      </a:r>
                    </a:p>
                    <a:p>
                      <a:endParaRPr lang="en-US" sz="1400" dirty="0">
                        <a:solidFill>
                          <a:srgbClr val="0037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43547">
                <a:tc>
                  <a:txBody>
                    <a:bodyPr/>
                    <a:lstStyle/>
                    <a:p>
                      <a:r>
                        <a:rPr lang="en-US" sz="1400" b="1" i="1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Renewable</a:t>
                      </a:r>
                      <a:endParaRPr lang="en-US" sz="1400" b="1" i="1" dirty="0">
                        <a:solidFill>
                          <a:srgbClr val="0037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produce generation forecasts for solar and wind farms</a:t>
                      </a:r>
                    </a:p>
                    <a:p>
                      <a:r>
                        <a:rPr lang="en-US" sz="1400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 I</a:t>
                      </a:r>
                      <a:r>
                        <a:rPr lang="en-US" sz="1400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mprove power supply/planning</a:t>
                      </a:r>
                    </a:p>
                    <a:p>
                      <a:endParaRPr lang="en-US" sz="1400" dirty="0">
                        <a:solidFill>
                          <a:srgbClr val="0037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0809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Renewable</a:t>
                      </a:r>
                      <a:r>
                        <a:rPr lang="en-US" sz="1400" b="1" i="1" baseline="0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Integration Stochastic Engine (RISE)*</a:t>
                      </a:r>
                      <a:endParaRPr lang="en-US" sz="1400" b="1" i="1" dirty="0" smtClean="0">
                        <a:solidFill>
                          <a:srgbClr val="0037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400" b="1" i="1" dirty="0">
                        <a:solidFill>
                          <a:srgbClr val="0037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37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integrate the models’ results to optimize the value of Vermont's generation, demand response, and transmission assets</a:t>
                      </a:r>
                    </a:p>
                    <a:p>
                      <a:endParaRPr lang="en-US" sz="1400" dirty="0">
                        <a:solidFill>
                          <a:srgbClr val="00376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E759-D459-4F99-AC9A-4AFA6848CC9D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34200" y="571500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*VELCO Only</a:t>
            </a:r>
            <a:endParaRPr lang="en-US" sz="1200" b="1" dirty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4"/>
          <p:cNvSpPr txBox="1">
            <a:spLocks/>
          </p:cNvSpPr>
          <p:nvPr/>
        </p:nvSpPr>
        <p:spPr>
          <a:xfrm>
            <a:off x="228600" y="34456"/>
            <a:ext cx="8229600" cy="87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rgbClr val="003767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Vermont Weather Analytics Center (VTWAC)</a:t>
            </a:r>
            <a:br>
              <a:rPr lang="en-US" sz="2800" dirty="0" smtClean="0"/>
            </a:br>
            <a:r>
              <a:rPr lang="en-US" sz="2000" dirty="0" smtClean="0"/>
              <a:t>Model Suite &amp; Timeline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380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TWAC-newlogo2015 v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VTWAC-newlogo2015 v3</Template>
  <TotalTime>1746</TotalTime>
  <Words>1644</Words>
  <Application>Microsoft Office PowerPoint</Application>
  <PresentationFormat>On-screen Show (4:3)</PresentationFormat>
  <Paragraphs>407</Paragraphs>
  <Slides>29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VTWAC-newlogo2015 v3</vt:lpstr>
      <vt:lpstr>Vermont Weather Analytics Center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Weather (Deep Thunder)</vt:lpstr>
      <vt:lpstr>Weather (Deep Thunder)</vt:lpstr>
      <vt:lpstr>Weather (Deep Thunder)</vt:lpstr>
      <vt:lpstr>Weather (Deep Thunder)</vt:lpstr>
      <vt:lpstr>PowerPoint Presentation</vt:lpstr>
      <vt:lpstr>Weather (Deep Thunder)</vt:lpstr>
      <vt:lpstr>Weather (Deep Thunder)</vt:lpstr>
      <vt:lpstr>Demand Model</vt:lpstr>
      <vt:lpstr>Renewable</vt:lpstr>
      <vt:lpstr>Verification – Performance Metrics</vt:lpstr>
      <vt:lpstr>Verification – Lightning Forecasting</vt:lpstr>
      <vt:lpstr>Verification – Wind Power Forecasting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Vermont Electric Power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DT Update Meeting</dc:title>
  <dc:creator>Robert D'Arienzo</dc:creator>
  <cp:lastModifiedBy>Bernadette Fernandes</cp:lastModifiedBy>
  <cp:revision>92</cp:revision>
  <dcterms:created xsi:type="dcterms:W3CDTF">2015-06-30T15:31:11Z</dcterms:created>
  <dcterms:modified xsi:type="dcterms:W3CDTF">2015-09-17T11:59:23Z</dcterms:modified>
</cp:coreProperties>
</file>